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2584ED-EA0A-4957-BB52-1F2B3017FE82}" v="12" dt="2025-12-16T14:21:15.4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–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83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un Daubney" userId="e4b1f4f8-7fcd-47e3-b418-2beb501ed2f5" providerId="ADAL" clId="{841F4BB6-D8F6-4B15-B1FD-1591AB5AAC91}"/>
    <pc:docChg chg="custSel modSld">
      <pc:chgData name="Shaun Daubney" userId="e4b1f4f8-7fcd-47e3-b418-2beb501ed2f5" providerId="ADAL" clId="{841F4BB6-D8F6-4B15-B1FD-1591AB5AAC91}" dt="2025-12-16T14:21:22.493" v="21" actId="478"/>
      <pc:docMkLst>
        <pc:docMk/>
      </pc:docMkLst>
      <pc:sldChg chg="addSp delSp modSp mod">
        <pc:chgData name="Shaun Daubney" userId="e4b1f4f8-7fcd-47e3-b418-2beb501ed2f5" providerId="ADAL" clId="{841F4BB6-D8F6-4B15-B1FD-1591AB5AAC91}" dt="2025-12-16T14:21:22.493" v="21" actId="478"/>
        <pc:sldMkLst>
          <pc:docMk/>
          <pc:sldMk cId="2305843096" sldId="256"/>
        </pc:sldMkLst>
        <pc:spChg chg="mod">
          <ac:chgData name="Shaun Daubney" userId="e4b1f4f8-7fcd-47e3-b418-2beb501ed2f5" providerId="ADAL" clId="{841F4BB6-D8F6-4B15-B1FD-1591AB5AAC91}" dt="2025-12-16T11:52:21.118" v="8" actId="207"/>
          <ac:spMkLst>
            <pc:docMk/>
            <pc:sldMk cId="2305843096" sldId="256"/>
            <ac:spMk id="5" creationId="{8033FC9C-A094-3492-9C0F-B9CA88DEA2DA}"/>
          </ac:spMkLst>
        </pc:spChg>
        <pc:graphicFrameChg chg="add del mod">
          <ac:chgData name="Shaun Daubney" userId="e4b1f4f8-7fcd-47e3-b418-2beb501ed2f5" providerId="ADAL" clId="{841F4BB6-D8F6-4B15-B1FD-1591AB5AAC91}" dt="2025-12-16T14:21:22.493" v="21" actId="478"/>
          <ac:graphicFrameMkLst>
            <pc:docMk/>
            <pc:sldMk cId="2305843096" sldId="256"/>
            <ac:graphicFrameMk id="6" creationId="{2F58FE46-048D-EC26-8C34-9496EA88D304}"/>
          </ac:graphicFrameMkLst>
        </pc:graphicFrameChg>
        <pc:graphicFrameChg chg="modGraphic">
          <ac:chgData name="Shaun Daubney" userId="e4b1f4f8-7fcd-47e3-b418-2beb501ed2f5" providerId="ADAL" clId="{841F4BB6-D8F6-4B15-B1FD-1591AB5AAC91}" dt="2025-12-16T11:52:40.586" v="10" actId="12385"/>
          <ac:graphicFrameMkLst>
            <pc:docMk/>
            <pc:sldMk cId="2305843096" sldId="256"/>
            <ac:graphicFrameMk id="8" creationId="{519AE6DA-CD65-662D-2FDB-24C1611FA83A}"/>
          </ac:graphicFrameMkLst>
        </pc:graphicFrameChg>
        <pc:picChg chg="add mod">
          <ac:chgData name="Shaun Daubney" userId="e4b1f4f8-7fcd-47e3-b418-2beb501ed2f5" providerId="ADAL" clId="{841F4BB6-D8F6-4B15-B1FD-1591AB5AAC91}" dt="2025-12-16T11:51:52.854" v="7" actId="962"/>
          <ac:picMkLst>
            <pc:docMk/>
            <pc:sldMk cId="2305843096" sldId="256"/>
            <ac:picMk id="1028" creationId="{8D46B29A-F333-BCEF-2071-EA7B2DF24782}"/>
          </ac:picMkLst>
        </pc:picChg>
        <pc:picChg chg="add mod">
          <ac:chgData name="Shaun Daubney" userId="e4b1f4f8-7fcd-47e3-b418-2beb501ed2f5" providerId="ADAL" clId="{841F4BB6-D8F6-4B15-B1FD-1591AB5AAC91}" dt="2025-12-16T11:54:55.944" v="13" actId="14100"/>
          <ac:picMkLst>
            <pc:docMk/>
            <pc:sldMk cId="2305843096" sldId="256"/>
            <ac:picMk id="1030" creationId="{23BDE56D-6112-80DF-FBCE-4D7B11BB696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0F2C9-0A14-46EE-B923-57C09ACC0E5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8FA23-37AE-4F98-90E7-031F8730E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234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Chart =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Oil yield variation depending on the oleaginous seeds type, at 2 mm/min piston speed and 100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applied force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8FA23-37AE-4F98-90E7-031F8730E80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584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CDEAF-D77B-71F3-4451-D8920F186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1149AF-CF46-15D8-E25D-8F27446400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6F292-A674-02BE-026C-F7F2326D0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3577F-716E-17CC-2390-6CEBCF41C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89B0B-4957-95C5-5D87-CC208CB78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80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F27FF-6193-A1A5-9491-CF780DE5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BC1C02-1077-EC61-68D8-E7E6603D9A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ECB17-EA56-B6D7-36C5-6E7933F43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03F8B-661E-F0C1-91D3-92780ECB4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4E67C-0F75-566E-22EB-2952F2BF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114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70B1D9-1763-2660-210D-F2B79E5F73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60FDFA-6428-F958-F1AC-0891A6101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CB475-1827-7AC6-DC3D-BD6E50A4C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DA5D8-86AA-23AA-8DFA-122ECD34D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6BC9E-EFBD-8EBA-DD58-0BF8CE39D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407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B26F6-5CFE-CD6A-5F5E-08E521404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DC4C0-0D57-BD8C-00B5-778A3A70B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D0C63-2617-C976-9412-2D23FBE0E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6D69D-8300-45B8-0B27-6C8A69074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02952-6771-EF42-0495-F720B0933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748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1BF2D-012D-A218-E89E-B346D0818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1B62B8-33C1-67F5-8705-85E9F8BE1C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EB50F-204E-FA72-DD64-904815D64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5AAEC-D217-41B8-1855-C1BDE8F81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43323-EFB6-D181-29FE-05D98A603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800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74882-33B2-7F06-A0D2-D98B68B41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A2507-ECAE-52AD-25D9-79EF58C26F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AF164A-9447-2DBC-055C-50224B58DC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D2DD5A-EC58-007A-86B6-9FA709ED8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7C33EE-60BC-9FC3-498A-D6EF8EC1D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AFCB2B-9EAF-2074-B4CA-B1BC758BC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14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3E43D-D4A6-E97A-9E8A-A7B43D02A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59E89-5E9E-513E-57A8-7E1861F8D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E4E085-E3B2-348B-FA77-B71FFB9C68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7EFCF2-1B5D-8948-3447-1CEECEF7FF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68D770-EAA1-F126-39AA-5BAE6E4B9F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B13A52-2765-19AE-9105-6158237DE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004AE9-B12F-20BF-9048-0AC02CF91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ED63B7-967F-27C5-0665-694A86748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457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89404-1F08-B7CA-9971-85F22A396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EEBA50-4BF5-F148-68DD-8175161BC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0E75FE-677C-8541-E7B9-951241AC8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A1D716-312D-BCC2-3EE4-CF7A1B480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42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BD616D-9110-C762-EC2D-2F7832F99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A3496B-6293-1129-B00C-75459C600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895B60-E2FD-D521-A333-840790B3B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43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C2E18-17DD-4BC0-0C5A-F25BD4C34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B9F80-0759-3D87-0512-C0784A7B5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901722-9900-2093-30BF-ABD26AC99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204136-1DA2-E711-9EC9-1008B812C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65F6C8-B280-51BA-9A72-8F825EE88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023806-3A91-1EB2-DCB2-0B6B77810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878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C89B1-C164-419F-6E41-EA723C4A6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E109BF-3091-407A-42AC-AD551CEC01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3E6B56-AA49-3F3D-21FE-2C675D62B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B3223E-4EEE-C539-77C2-69FDE460F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45DB3A-DB9C-E018-2CD2-7AB158257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BCA5AC-53CB-F18F-B8D7-6542EEE85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75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6EC022-6494-1CFD-095D-27C9CF099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10CD89-1AAB-5551-FD3B-EEA445D9B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AD48A-BEDA-F616-7E41-61A8CC68AF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479638-5838-45CA-9730-9DBC61FC44B4}" type="datetimeFigureOut">
              <a:rPr lang="en-GB" smtClean="0"/>
              <a:t>16/12/2025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DC73E-D6DF-F0CF-B6B9-181D246B9C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0BC1C-50E9-3CA6-8FE6-B33A2CB93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95155D-4961-44FB-A20C-CE7C96E59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43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33FC9C-A094-3492-9C0F-B9CA88DE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>
                <a:solidFill>
                  <a:schemeClr val="accent6"/>
                </a:solidFill>
                <a:latin typeface="Blackadder ITC" panose="04020505051007020D02" pitchFamily="82" charset="0"/>
              </a:rPr>
              <a:t>The quantitative interrelationship between the Oil Yield and the resultant Press Cake Percentage—often termed the Defatted Solid Residue Mass Fraction—constitutes a foundational metric in the techno-economic evaluation of oleaginous seed processing, reflective of the intrinsic lipid content and the efficacy of the employed oleo-extraction methodology. The theoretical limit is dictated by the seed's gravimetric oil content, while the empirical reality is modulated by cellular disruption, thermal conditioning, and residual oil post-extraction.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29890E-6676-5882-2808-973B1A18C7D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n-GB" sz="8000" i="1" u="sng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anose="04020505051007020D02" pitchFamily="82" charset="0"/>
              </a:rPr>
              <a:t>Oleaginous Biomass Conversion</a:t>
            </a:r>
          </a:p>
        </p:txBody>
      </p:sp>
      <p:pic>
        <p:nvPicPr>
          <p:cNvPr id="1026" name="Picture 2" descr="Oil yield variation depending on the oleaginous seeds type, at 2 mm/min ...">
            <a:extLst>
              <a:ext uri="{FF2B5EF4-FFF2-40B4-BE49-F238E27FC236}">
                <a16:creationId xmlns:a16="http://schemas.microsoft.com/office/drawing/2014/main" id="{107F3D06-6E36-235F-C2A5-A25B22ED4DB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5"/>
            <a:ext cx="5181600" cy="238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19AE6DA-CD65-662D-2FDB-24C1611FA8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696367"/>
              </p:ext>
            </p:extLst>
          </p:nvPr>
        </p:nvGraphicFramePr>
        <p:xfrm>
          <a:off x="6172199" y="4498333"/>
          <a:ext cx="5181600" cy="130492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727200">
                  <a:extLst>
                    <a:ext uri="{9D8B030D-6E8A-4147-A177-3AD203B41FA5}">
                      <a16:colId xmlns:a16="http://schemas.microsoft.com/office/drawing/2014/main" val="3031567278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3574712170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164606956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u="none" strike="noStrike" dirty="0">
                          <a:effectLst/>
                        </a:rPr>
                        <a:t>Seeds type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u="none" strike="noStrike" dirty="0">
                          <a:effectLst/>
                        </a:rPr>
                        <a:t>Oil (%)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u="none" strike="noStrike" dirty="0">
                          <a:effectLst/>
                        </a:rPr>
                        <a:t>Cake (%)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638700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100" u="none" strike="noStrike">
                          <a:effectLst/>
                        </a:rPr>
                        <a:t>Rapeseed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100" u="none" strike="noStrike" dirty="0">
                          <a:effectLst/>
                        </a:rPr>
                        <a:t>11.25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100" u="none" strike="noStrike">
                          <a:effectLst/>
                        </a:rPr>
                        <a:t>88.75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7295633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100" u="none" strike="noStrike">
                          <a:effectLst/>
                        </a:rPr>
                        <a:t>Sunflower seed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100" u="none" strike="noStrike">
                          <a:effectLst/>
                        </a:rPr>
                        <a:t>26.72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100" u="none" strike="noStrike" dirty="0">
                          <a:effectLst/>
                        </a:rPr>
                        <a:t>73.28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65224109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100" u="none" strike="noStrike">
                          <a:effectLst/>
                        </a:rPr>
                        <a:t>Sunflower kernel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100" u="none" strike="noStrike">
                          <a:effectLst/>
                        </a:rPr>
                        <a:t>37.7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100" u="none" strike="noStrike" dirty="0">
                          <a:effectLst/>
                        </a:rPr>
                        <a:t>62.3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07216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100" u="none" strike="noStrike">
                          <a:effectLst/>
                        </a:rPr>
                        <a:t>Safflower seed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100" u="none" strike="noStrike" dirty="0">
                          <a:effectLst/>
                        </a:rPr>
                        <a:t>10.9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100" u="none" strike="noStrike" dirty="0">
                          <a:effectLst/>
                        </a:rPr>
                        <a:t>89.1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67946690"/>
                  </a:ext>
                </a:extLst>
              </a:tr>
            </a:tbl>
          </a:graphicData>
        </a:graphic>
      </p:graphicFrame>
      <p:pic>
        <p:nvPicPr>
          <p:cNvPr id="1028" name="Picture 4">
            <a:extLst>
              <a:ext uri="{FF2B5EF4-FFF2-40B4-BE49-F238E27FC236}">
                <a16:creationId xmlns:a16="http://schemas.microsoft.com/office/drawing/2014/main" id="{8D46B29A-F333-BCEF-2071-EA7B2DF24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009" y="4198211"/>
            <a:ext cx="3443591" cy="229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unflower GIFs - 95 Beautiful GIF Animations for Free | USAGIF.com">
            <a:extLst>
              <a:ext uri="{FF2B5EF4-FFF2-40B4-BE49-F238E27FC236}">
                <a16:creationId xmlns:a16="http://schemas.microsoft.com/office/drawing/2014/main" id="{23BDE56D-6112-80DF-FBCE-4D7B11BB6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09" y="4335873"/>
            <a:ext cx="3099070" cy="233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843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5170F0CBD7E44793207A70903418DA" ma:contentTypeVersion="21" ma:contentTypeDescription="Create a new document." ma:contentTypeScope="" ma:versionID="d62ce1b2c75e9763941e05d72a4d8321">
  <xsd:schema xmlns:xsd="http://www.w3.org/2001/XMLSchema" xmlns:xs="http://www.w3.org/2001/XMLSchema" xmlns:p="http://schemas.microsoft.com/office/2006/metadata/properties" xmlns:ns2="15986cc9-a51c-4870-a9c2-8e83fa31e7b3" xmlns:ns3="787bcfa1-5b11-4a32-9fa2-1e08d50569dd" targetNamespace="http://schemas.microsoft.com/office/2006/metadata/properties" ma:root="true" ma:fieldsID="66650ed93c7d6349ff82d401c9d985a5" ns2:_="" ns3:_="">
    <xsd:import namespace="15986cc9-a51c-4870-a9c2-8e83fa31e7b3"/>
    <xsd:import namespace="787bcfa1-5b11-4a32-9fa2-1e08d50569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986cc9-a51c-4870-a9c2-8e83fa31e7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8e88a6ae-e758-49f5-881f-3139871c1ad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7bcfa1-5b11-4a32-9fa2-1e08d50569d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e771aa6-2656-4c68-b87a-1fe1a628ceea}" ma:internalName="TaxCatchAll" ma:showField="CatchAllData" ma:web="787bcfa1-5b11-4a32-9fa2-1e08d50569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7bcfa1-5b11-4a32-9fa2-1e08d50569dd" xsi:nil="true"/>
    <lcf76f155ced4ddcb4097134ff3c332f xmlns="15986cc9-a51c-4870-a9c2-8e83fa31e7b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9DF123-7E28-4445-8624-920C48A5CD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986cc9-a51c-4870-a9c2-8e83fa31e7b3"/>
    <ds:schemaRef ds:uri="787bcfa1-5b11-4a32-9fa2-1e08d50569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19B26A-0310-4F0C-9513-FE1F4AADD910}">
  <ds:schemaRefs>
    <ds:schemaRef ds:uri="http://schemas.microsoft.com/office/2006/metadata/properties"/>
    <ds:schemaRef ds:uri="http://schemas.microsoft.com/office/infopath/2007/PartnerControls"/>
    <ds:schemaRef ds:uri="787bcfa1-5b11-4a32-9fa2-1e08d50569dd"/>
    <ds:schemaRef ds:uri="15986cc9-a51c-4870-a9c2-8e83fa31e7b3"/>
  </ds:schemaRefs>
</ds:datastoreItem>
</file>

<file path=customXml/itemProps3.xml><?xml version="1.0" encoding="utf-8"?>
<ds:datastoreItem xmlns:ds="http://schemas.openxmlformats.org/officeDocument/2006/customXml" ds:itemID="{E1679A4E-0FB3-4BD1-AEA6-F36D7487A77D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8aa251b5-cbc1-47d1-8b90-7c0809b19a54}" enabled="0" method="" siteId="{8aa251b5-cbc1-47d1-8b90-7c0809b19a54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130</Words>
  <Application>Microsoft Office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Blackadder ITC</vt:lpstr>
      <vt:lpstr>Segoe UI</vt:lpstr>
      <vt:lpstr>Office Theme</vt:lpstr>
      <vt:lpstr>Oleaginous Biomass Conversion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Shaun Daubney</dc:creator>
  <cp:lastModifiedBy>Shaun Daubney</cp:lastModifiedBy>
  <cp:revision>1</cp:revision>
  <dcterms:created xsi:type="dcterms:W3CDTF">2025-12-16T11:18:01Z</dcterms:created>
  <dcterms:modified xsi:type="dcterms:W3CDTF">2025-12-16T14:21:24Z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0x010100335170F0CBD7E44793207A70903418DA</vt:lpwstr>
  </property>
  <property fmtid="{D5CDD505-2E9C-101B-9397-08002B2CF9AE}" pid="3" name="MediaServiceImageTags">
    <vt:lpwstr/>
  </property>
</Properties>
</file>