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15"/>
  </p:notesMasterIdLst>
  <p:sldIdLst>
    <p:sldId id="256" r:id="rId2"/>
    <p:sldId id="258" r:id="rId3"/>
    <p:sldId id="270" r:id="rId4"/>
    <p:sldId id="312" r:id="rId5"/>
    <p:sldId id="262" r:id="rId6"/>
    <p:sldId id="278" r:id="rId7"/>
    <p:sldId id="316" r:id="rId8"/>
    <p:sldId id="317" r:id="rId9"/>
    <p:sldId id="318" r:id="rId10"/>
    <p:sldId id="319" r:id="rId11"/>
    <p:sldId id="320" r:id="rId12"/>
    <p:sldId id="261" r:id="rId13"/>
    <p:sldId id="315" r:id="rId14"/>
  </p:sldIdLst>
  <p:sldSz cx="9144000" cy="5143500" type="screen16x9"/>
  <p:notesSz cx="6858000" cy="9144000"/>
  <p:embeddedFontLst>
    <p:embeddedFont>
      <p:font typeface="DM Sans" panose="020B0604020202020204" charset="0"/>
      <p:regular r:id="rId16"/>
      <p:bold r:id="rId17"/>
      <p:italic r:id="rId18"/>
      <p:boldItalic r:id="rId19"/>
    </p:embeddedFont>
    <p:embeddedFont>
      <p:font typeface="Fira Sans Extra Condensed Medium" panose="020B0604020202020204" charset="0"/>
      <p:regular r:id="rId20"/>
      <p:bold r:id="rId21"/>
      <p:italic r:id="rId22"/>
      <p:boldItalic r:id="rId23"/>
    </p:embeddedFont>
    <p:embeddedFont>
      <p:font typeface="Oswald" panose="00000500000000000000" pitchFamily="2" charset="0"/>
      <p:regular r:id="rId24"/>
      <p:bold r:id="rId25"/>
    </p:embeddedFont>
    <p:embeddedFont>
      <p:font typeface="Roboto" panose="02000000000000000000" pitchFamily="2" charset="0"/>
      <p:regular r:id="rId26"/>
      <p:bold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DEA695-3D96-4C78-A7B7-6EF452A2B454}">
  <a:tblStyle styleId="{DADEA695-3D96-4C78-A7B7-6EF452A2B45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217" autoAdjust="0"/>
  </p:normalViewPr>
  <p:slideViewPr>
    <p:cSldViewPr snapToGrid="0">
      <p:cViewPr varScale="1">
        <p:scale>
          <a:sx n="93" d="100"/>
          <a:sy n="93" d="100"/>
        </p:scale>
        <p:origin x="204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E14C77-3F74-429F-B83E-C496405BB81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E8D022C7-6C81-4F8D-8B26-BBC1B48A5DF1}">
      <dgm:prSet custT="1"/>
      <dgm:spPr/>
      <dgm:t>
        <a:bodyPr/>
        <a:lstStyle/>
        <a:p>
          <a:r>
            <a:rPr lang="en-GB" sz="1050" dirty="0">
              <a:latin typeface="+mn-lt"/>
            </a:rPr>
            <a:t>The curriculum is specifically designed to provide the knowledge, habits and attitudes needed for the next stage of education or training, in an industry-specific context. </a:t>
          </a:r>
          <a:endParaRPr lang="en-US" sz="1050" dirty="0">
            <a:latin typeface="+mn-lt"/>
          </a:endParaRPr>
        </a:p>
      </dgm:t>
    </dgm:pt>
    <dgm:pt modelId="{99B2440F-1B0C-4C5B-8564-1B8FDD2CE932}" type="parTrans" cxnId="{D76EB853-2AFF-401F-9992-B5AE5AF4083A}">
      <dgm:prSet/>
      <dgm:spPr/>
      <dgm:t>
        <a:bodyPr/>
        <a:lstStyle/>
        <a:p>
          <a:endParaRPr lang="en-US" sz="1050">
            <a:latin typeface="+mn-lt"/>
          </a:endParaRPr>
        </a:p>
      </dgm:t>
    </dgm:pt>
    <dgm:pt modelId="{6E08B442-3B85-447F-894E-D92DE6E83AD8}" type="sibTrans" cxnId="{D76EB853-2AFF-401F-9992-B5AE5AF4083A}">
      <dgm:prSet/>
      <dgm:spPr/>
      <dgm:t>
        <a:bodyPr/>
        <a:lstStyle/>
        <a:p>
          <a:endParaRPr lang="en-US" sz="1050">
            <a:latin typeface="+mn-lt"/>
          </a:endParaRPr>
        </a:p>
      </dgm:t>
    </dgm:pt>
    <dgm:pt modelId="{CDA1B1E9-08E1-44EE-B839-9AAF36B5B124}">
      <dgm:prSet custT="1"/>
      <dgm:spPr/>
      <dgm:t>
        <a:bodyPr/>
        <a:lstStyle/>
        <a:p>
          <a:r>
            <a:rPr lang="en-GB" sz="1050" dirty="0">
              <a:latin typeface="+mn-lt"/>
            </a:rPr>
            <a:t>Ongoing careers guidance and advice reflect the realities of the job market and help students make choices about routes that are based on a genuine understanding of what would be required for them to be competitive in the job market. </a:t>
          </a:r>
          <a:endParaRPr lang="en-US" sz="1050" dirty="0">
            <a:latin typeface="+mn-lt"/>
          </a:endParaRPr>
        </a:p>
      </dgm:t>
    </dgm:pt>
    <dgm:pt modelId="{B5298ECA-10A6-4BDF-B5E2-ACB5F2FB8A4C}" type="parTrans" cxnId="{66C393E3-4976-44CB-9FFA-E59FC76BA770}">
      <dgm:prSet/>
      <dgm:spPr/>
      <dgm:t>
        <a:bodyPr/>
        <a:lstStyle/>
        <a:p>
          <a:endParaRPr lang="en-US" sz="1050">
            <a:latin typeface="+mn-lt"/>
          </a:endParaRPr>
        </a:p>
      </dgm:t>
    </dgm:pt>
    <dgm:pt modelId="{7953755A-BC7C-4A02-B677-D4E546760BF9}" type="sibTrans" cxnId="{66C393E3-4976-44CB-9FFA-E59FC76BA770}">
      <dgm:prSet/>
      <dgm:spPr/>
      <dgm:t>
        <a:bodyPr/>
        <a:lstStyle/>
        <a:p>
          <a:endParaRPr lang="en-US" sz="1050">
            <a:latin typeface="+mn-lt"/>
          </a:endParaRPr>
        </a:p>
      </dgm:t>
    </dgm:pt>
    <dgm:pt modelId="{7625FA84-6720-4A08-996D-C4A67153CB91}">
      <dgm:prSet custT="1"/>
      <dgm:spPr/>
      <dgm:t>
        <a:bodyPr/>
        <a:lstStyle/>
        <a:p>
          <a:r>
            <a:rPr lang="en-GB" sz="1050" dirty="0">
              <a:latin typeface="+mn-lt"/>
            </a:rPr>
            <a:t>The college has good methods of getting to know each student before, or early in, the programme in order to understand what knowledge they have and where they have gaps (especially in English and maths), and where they might need to develop their habits or attitudes. </a:t>
          </a:r>
          <a:endParaRPr lang="en-US" sz="1050" dirty="0">
            <a:latin typeface="+mn-lt"/>
          </a:endParaRPr>
        </a:p>
      </dgm:t>
    </dgm:pt>
    <dgm:pt modelId="{35C638F9-5787-4063-A8C0-32EDA884CC8C}" type="parTrans" cxnId="{2B74EF94-2902-4568-8391-2C73B9A922F0}">
      <dgm:prSet/>
      <dgm:spPr/>
      <dgm:t>
        <a:bodyPr/>
        <a:lstStyle/>
        <a:p>
          <a:endParaRPr lang="en-US" sz="1050">
            <a:latin typeface="+mn-lt"/>
          </a:endParaRPr>
        </a:p>
      </dgm:t>
    </dgm:pt>
    <dgm:pt modelId="{97E62477-997C-4A08-B6FB-AB7DCDC2016F}" type="sibTrans" cxnId="{2B74EF94-2902-4568-8391-2C73B9A922F0}">
      <dgm:prSet/>
      <dgm:spPr/>
      <dgm:t>
        <a:bodyPr/>
        <a:lstStyle/>
        <a:p>
          <a:endParaRPr lang="en-US" sz="1050">
            <a:latin typeface="+mn-lt"/>
          </a:endParaRPr>
        </a:p>
      </dgm:t>
    </dgm:pt>
    <dgm:pt modelId="{097A8D1C-9F33-4554-B19D-BC15E7523AA4}">
      <dgm:prSet custT="1"/>
      <dgm:spPr/>
      <dgm:t>
        <a:bodyPr/>
        <a:lstStyle/>
        <a:p>
          <a:r>
            <a:rPr lang="en-GB" sz="1050" dirty="0">
              <a:latin typeface="+mn-lt"/>
            </a:rPr>
            <a:t>Assessment is designed to test progress in knowledge and skill but also how the student’s personal development is progressing. </a:t>
          </a:r>
          <a:endParaRPr lang="en-US" sz="1050" dirty="0">
            <a:latin typeface="+mn-lt"/>
          </a:endParaRPr>
        </a:p>
      </dgm:t>
    </dgm:pt>
    <dgm:pt modelId="{CFE96EF8-11BB-440F-A445-C96D022218EC}" type="parTrans" cxnId="{2B17ECDF-B196-4D3E-A064-0247E2B794AB}">
      <dgm:prSet/>
      <dgm:spPr/>
      <dgm:t>
        <a:bodyPr/>
        <a:lstStyle/>
        <a:p>
          <a:endParaRPr lang="en-US" sz="1050">
            <a:latin typeface="+mn-lt"/>
          </a:endParaRPr>
        </a:p>
      </dgm:t>
    </dgm:pt>
    <dgm:pt modelId="{FAE2451A-1542-4103-8BD0-DE5B56BA982F}" type="sibTrans" cxnId="{2B17ECDF-B196-4D3E-A064-0247E2B794AB}">
      <dgm:prSet/>
      <dgm:spPr/>
      <dgm:t>
        <a:bodyPr/>
        <a:lstStyle/>
        <a:p>
          <a:endParaRPr lang="en-US" sz="1050">
            <a:latin typeface="+mn-lt"/>
          </a:endParaRPr>
        </a:p>
      </dgm:t>
    </dgm:pt>
    <dgm:pt modelId="{80C85CA3-A132-4668-950B-E7D9EABC660B}">
      <dgm:prSet custT="1"/>
      <dgm:spPr/>
      <dgm:t>
        <a:bodyPr/>
        <a:lstStyle/>
        <a:p>
          <a:r>
            <a:rPr lang="en-GB" sz="1050" dirty="0">
              <a:latin typeface="+mn-lt"/>
            </a:rPr>
            <a:t>The college has worked with local employers to create links between what the student is learning and how that learning would be applied in that local workplace (using the same kit or software, for example, so no retraining would be required). </a:t>
          </a:r>
          <a:endParaRPr lang="en-US" sz="1050" dirty="0">
            <a:latin typeface="+mn-lt"/>
          </a:endParaRPr>
        </a:p>
      </dgm:t>
    </dgm:pt>
    <dgm:pt modelId="{7A48AABC-782B-448A-834B-7B9C29482B73}" type="parTrans" cxnId="{EA5BCD46-3C7D-46EA-87F3-1D2A5AAB8228}">
      <dgm:prSet/>
      <dgm:spPr/>
      <dgm:t>
        <a:bodyPr/>
        <a:lstStyle/>
        <a:p>
          <a:endParaRPr lang="en-US" sz="1050">
            <a:latin typeface="+mn-lt"/>
          </a:endParaRPr>
        </a:p>
      </dgm:t>
    </dgm:pt>
    <dgm:pt modelId="{956EC289-2DD2-45DF-BA8F-8FB9BB835B97}" type="sibTrans" cxnId="{EA5BCD46-3C7D-46EA-87F3-1D2A5AAB8228}">
      <dgm:prSet/>
      <dgm:spPr/>
      <dgm:t>
        <a:bodyPr/>
        <a:lstStyle/>
        <a:p>
          <a:endParaRPr lang="en-US" sz="1050">
            <a:latin typeface="+mn-lt"/>
          </a:endParaRPr>
        </a:p>
      </dgm:t>
    </dgm:pt>
    <dgm:pt modelId="{93DF88EA-19F5-4703-8E37-0344A6298A2D}">
      <dgm:prSet custT="1"/>
      <dgm:spPr/>
      <dgm:t>
        <a:bodyPr/>
        <a:lstStyle/>
        <a:p>
          <a:r>
            <a:rPr lang="en-GB" sz="1050" dirty="0">
              <a:latin typeface="+mn-lt"/>
            </a:rPr>
            <a:t>Work-related learning has been specifically designed to help students develop those things that are valued by employers: health and safety; listening; teamwork; punctuality, time-keeping and completing work on time. </a:t>
          </a:r>
          <a:endParaRPr lang="en-US" sz="1050" dirty="0">
            <a:latin typeface="+mn-lt"/>
          </a:endParaRPr>
        </a:p>
      </dgm:t>
    </dgm:pt>
    <dgm:pt modelId="{FA4E6912-DE96-4A7E-A623-6D6BBF54AB31}" type="parTrans" cxnId="{C5600A32-78BF-465B-B850-C2CD393DE800}">
      <dgm:prSet/>
      <dgm:spPr/>
      <dgm:t>
        <a:bodyPr/>
        <a:lstStyle/>
        <a:p>
          <a:endParaRPr lang="en-US" sz="1050">
            <a:latin typeface="+mn-lt"/>
          </a:endParaRPr>
        </a:p>
      </dgm:t>
    </dgm:pt>
    <dgm:pt modelId="{FF36A0C1-C325-454D-978D-ED849DAA5847}" type="sibTrans" cxnId="{C5600A32-78BF-465B-B850-C2CD393DE800}">
      <dgm:prSet/>
      <dgm:spPr/>
      <dgm:t>
        <a:bodyPr/>
        <a:lstStyle/>
        <a:p>
          <a:endParaRPr lang="en-US" sz="1050">
            <a:latin typeface="+mn-lt"/>
          </a:endParaRPr>
        </a:p>
      </dgm:t>
    </dgm:pt>
    <dgm:pt modelId="{3B24C0A8-E730-4C8D-84CF-9E2C9018ADBB}" type="pres">
      <dgm:prSet presAssocID="{21E14C77-3F74-429F-B83E-C496405BB818}" presName="diagram" presStyleCnt="0">
        <dgm:presLayoutVars>
          <dgm:dir/>
          <dgm:resizeHandles val="exact"/>
        </dgm:presLayoutVars>
      </dgm:prSet>
      <dgm:spPr/>
    </dgm:pt>
    <dgm:pt modelId="{F8F8707A-5DFF-4A74-80EA-D07516DCB98D}" type="pres">
      <dgm:prSet presAssocID="{E8D022C7-6C81-4F8D-8B26-BBC1B48A5DF1}" presName="node" presStyleLbl="node1" presStyleIdx="0" presStyleCnt="6">
        <dgm:presLayoutVars>
          <dgm:bulletEnabled val="1"/>
        </dgm:presLayoutVars>
      </dgm:prSet>
      <dgm:spPr/>
    </dgm:pt>
    <dgm:pt modelId="{44E7E9EA-81E3-4F98-B6A0-4B757EB55C2E}" type="pres">
      <dgm:prSet presAssocID="{6E08B442-3B85-447F-894E-D92DE6E83AD8}" presName="sibTrans" presStyleCnt="0"/>
      <dgm:spPr/>
    </dgm:pt>
    <dgm:pt modelId="{E528DCCC-7CA5-4E91-A12A-17A5468252C5}" type="pres">
      <dgm:prSet presAssocID="{CDA1B1E9-08E1-44EE-B839-9AAF36B5B124}" presName="node" presStyleLbl="node1" presStyleIdx="1" presStyleCnt="6">
        <dgm:presLayoutVars>
          <dgm:bulletEnabled val="1"/>
        </dgm:presLayoutVars>
      </dgm:prSet>
      <dgm:spPr/>
    </dgm:pt>
    <dgm:pt modelId="{A28657D4-5688-4202-AAA2-6D2F7EF25512}" type="pres">
      <dgm:prSet presAssocID="{7953755A-BC7C-4A02-B677-D4E546760BF9}" presName="sibTrans" presStyleCnt="0"/>
      <dgm:spPr/>
    </dgm:pt>
    <dgm:pt modelId="{BF4F61EC-FE7D-46C9-B62A-692D466DC957}" type="pres">
      <dgm:prSet presAssocID="{7625FA84-6720-4A08-996D-C4A67153CB91}" presName="node" presStyleLbl="node1" presStyleIdx="2" presStyleCnt="6">
        <dgm:presLayoutVars>
          <dgm:bulletEnabled val="1"/>
        </dgm:presLayoutVars>
      </dgm:prSet>
      <dgm:spPr/>
    </dgm:pt>
    <dgm:pt modelId="{D140DDC3-A760-4993-84D9-86BC830A892B}" type="pres">
      <dgm:prSet presAssocID="{97E62477-997C-4A08-B6FB-AB7DCDC2016F}" presName="sibTrans" presStyleCnt="0"/>
      <dgm:spPr/>
    </dgm:pt>
    <dgm:pt modelId="{4C8FDA67-B309-4AF3-89A0-CC44B3E23E6B}" type="pres">
      <dgm:prSet presAssocID="{097A8D1C-9F33-4554-B19D-BC15E7523AA4}" presName="node" presStyleLbl="node1" presStyleIdx="3" presStyleCnt="6">
        <dgm:presLayoutVars>
          <dgm:bulletEnabled val="1"/>
        </dgm:presLayoutVars>
      </dgm:prSet>
      <dgm:spPr/>
    </dgm:pt>
    <dgm:pt modelId="{45E57FD0-FA20-4F5D-B85F-636BC4CB96BE}" type="pres">
      <dgm:prSet presAssocID="{FAE2451A-1542-4103-8BD0-DE5B56BA982F}" presName="sibTrans" presStyleCnt="0"/>
      <dgm:spPr/>
    </dgm:pt>
    <dgm:pt modelId="{838AD42C-FAFA-449D-8062-0FC1FFB39D37}" type="pres">
      <dgm:prSet presAssocID="{80C85CA3-A132-4668-950B-E7D9EABC660B}" presName="node" presStyleLbl="node1" presStyleIdx="4" presStyleCnt="6">
        <dgm:presLayoutVars>
          <dgm:bulletEnabled val="1"/>
        </dgm:presLayoutVars>
      </dgm:prSet>
      <dgm:spPr/>
    </dgm:pt>
    <dgm:pt modelId="{EC654CCD-2D56-48DE-9225-BB88ACE4C103}" type="pres">
      <dgm:prSet presAssocID="{956EC289-2DD2-45DF-BA8F-8FB9BB835B97}" presName="sibTrans" presStyleCnt="0"/>
      <dgm:spPr/>
    </dgm:pt>
    <dgm:pt modelId="{D16CE424-2CD1-457D-99FC-03A91DD93336}" type="pres">
      <dgm:prSet presAssocID="{93DF88EA-19F5-4703-8E37-0344A6298A2D}" presName="node" presStyleLbl="node1" presStyleIdx="5" presStyleCnt="6">
        <dgm:presLayoutVars>
          <dgm:bulletEnabled val="1"/>
        </dgm:presLayoutVars>
      </dgm:prSet>
      <dgm:spPr/>
    </dgm:pt>
  </dgm:ptLst>
  <dgm:cxnLst>
    <dgm:cxn modelId="{91A87E31-B86F-447C-A4EE-47FC29A3F2BD}" type="presOf" srcId="{7625FA84-6720-4A08-996D-C4A67153CB91}" destId="{BF4F61EC-FE7D-46C9-B62A-692D466DC957}" srcOrd="0" destOrd="0" presId="urn:microsoft.com/office/officeart/2005/8/layout/default"/>
    <dgm:cxn modelId="{C5600A32-78BF-465B-B850-C2CD393DE800}" srcId="{21E14C77-3F74-429F-B83E-C496405BB818}" destId="{93DF88EA-19F5-4703-8E37-0344A6298A2D}" srcOrd="5" destOrd="0" parTransId="{FA4E6912-DE96-4A7E-A623-6D6BBF54AB31}" sibTransId="{FF36A0C1-C325-454D-978D-ED849DAA5847}"/>
    <dgm:cxn modelId="{5874A55F-7AFA-4FC3-8E40-111B424346D2}" type="presOf" srcId="{21E14C77-3F74-429F-B83E-C496405BB818}" destId="{3B24C0A8-E730-4C8D-84CF-9E2C9018ADBB}" srcOrd="0" destOrd="0" presId="urn:microsoft.com/office/officeart/2005/8/layout/default"/>
    <dgm:cxn modelId="{908E2A63-87AF-4E34-B913-AD21D16DA68B}" type="presOf" srcId="{93DF88EA-19F5-4703-8E37-0344A6298A2D}" destId="{D16CE424-2CD1-457D-99FC-03A91DD93336}" srcOrd="0" destOrd="0" presId="urn:microsoft.com/office/officeart/2005/8/layout/default"/>
    <dgm:cxn modelId="{EA5BCD46-3C7D-46EA-87F3-1D2A5AAB8228}" srcId="{21E14C77-3F74-429F-B83E-C496405BB818}" destId="{80C85CA3-A132-4668-950B-E7D9EABC660B}" srcOrd="4" destOrd="0" parTransId="{7A48AABC-782B-448A-834B-7B9C29482B73}" sibTransId="{956EC289-2DD2-45DF-BA8F-8FB9BB835B97}"/>
    <dgm:cxn modelId="{F351A669-3428-4307-BAD6-4A9CFE42AF84}" type="presOf" srcId="{80C85CA3-A132-4668-950B-E7D9EABC660B}" destId="{838AD42C-FAFA-449D-8062-0FC1FFB39D37}" srcOrd="0" destOrd="0" presId="urn:microsoft.com/office/officeart/2005/8/layout/default"/>
    <dgm:cxn modelId="{D76EB853-2AFF-401F-9992-B5AE5AF4083A}" srcId="{21E14C77-3F74-429F-B83E-C496405BB818}" destId="{E8D022C7-6C81-4F8D-8B26-BBC1B48A5DF1}" srcOrd="0" destOrd="0" parTransId="{99B2440F-1B0C-4C5B-8564-1B8FDD2CE932}" sibTransId="{6E08B442-3B85-447F-894E-D92DE6E83AD8}"/>
    <dgm:cxn modelId="{AE7D2758-59D3-4D3E-835E-2CDE239CEE16}" type="presOf" srcId="{CDA1B1E9-08E1-44EE-B839-9AAF36B5B124}" destId="{E528DCCC-7CA5-4E91-A12A-17A5468252C5}" srcOrd="0" destOrd="0" presId="urn:microsoft.com/office/officeart/2005/8/layout/default"/>
    <dgm:cxn modelId="{12E59759-075E-4EA8-8F18-58BB6A33ED5D}" type="presOf" srcId="{E8D022C7-6C81-4F8D-8B26-BBC1B48A5DF1}" destId="{F8F8707A-5DFF-4A74-80EA-D07516DCB98D}" srcOrd="0" destOrd="0" presId="urn:microsoft.com/office/officeart/2005/8/layout/default"/>
    <dgm:cxn modelId="{50FA9B8E-D267-4C71-946A-0EB3EDB54225}" type="presOf" srcId="{097A8D1C-9F33-4554-B19D-BC15E7523AA4}" destId="{4C8FDA67-B309-4AF3-89A0-CC44B3E23E6B}" srcOrd="0" destOrd="0" presId="urn:microsoft.com/office/officeart/2005/8/layout/default"/>
    <dgm:cxn modelId="{2B74EF94-2902-4568-8391-2C73B9A922F0}" srcId="{21E14C77-3F74-429F-B83E-C496405BB818}" destId="{7625FA84-6720-4A08-996D-C4A67153CB91}" srcOrd="2" destOrd="0" parTransId="{35C638F9-5787-4063-A8C0-32EDA884CC8C}" sibTransId="{97E62477-997C-4A08-B6FB-AB7DCDC2016F}"/>
    <dgm:cxn modelId="{2B17ECDF-B196-4D3E-A064-0247E2B794AB}" srcId="{21E14C77-3F74-429F-B83E-C496405BB818}" destId="{097A8D1C-9F33-4554-B19D-BC15E7523AA4}" srcOrd="3" destOrd="0" parTransId="{CFE96EF8-11BB-440F-A445-C96D022218EC}" sibTransId="{FAE2451A-1542-4103-8BD0-DE5B56BA982F}"/>
    <dgm:cxn modelId="{66C393E3-4976-44CB-9FFA-E59FC76BA770}" srcId="{21E14C77-3F74-429F-B83E-C496405BB818}" destId="{CDA1B1E9-08E1-44EE-B839-9AAF36B5B124}" srcOrd="1" destOrd="0" parTransId="{B5298ECA-10A6-4BDF-B5E2-ACB5F2FB8A4C}" sibTransId="{7953755A-BC7C-4A02-B677-D4E546760BF9}"/>
    <dgm:cxn modelId="{BE4E912B-F7BC-47D0-9259-B7003F848161}" type="presParOf" srcId="{3B24C0A8-E730-4C8D-84CF-9E2C9018ADBB}" destId="{F8F8707A-5DFF-4A74-80EA-D07516DCB98D}" srcOrd="0" destOrd="0" presId="urn:microsoft.com/office/officeart/2005/8/layout/default"/>
    <dgm:cxn modelId="{4F101A0F-9B14-4466-8187-48D3D34DCF7C}" type="presParOf" srcId="{3B24C0A8-E730-4C8D-84CF-9E2C9018ADBB}" destId="{44E7E9EA-81E3-4F98-B6A0-4B757EB55C2E}" srcOrd="1" destOrd="0" presId="urn:microsoft.com/office/officeart/2005/8/layout/default"/>
    <dgm:cxn modelId="{5601E039-C1D9-4DA4-A9C5-84447E288953}" type="presParOf" srcId="{3B24C0A8-E730-4C8D-84CF-9E2C9018ADBB}" destId="{E528DCCC-7CA5-4E91-A12A-17A5468252C5}" srcOrd="2" destOrd="0" presId="urn:microsoft.com/office/officeart/2005/8/layout/default"/>
    <dgm:cxn modelId="{DB249907-7C92-418A-9770-547D727E13B4}" type="presParOf" srcId="{3B24C0A8-E730-4C8D-84CF-9E2C9018ADBB}" destId="{A28657D4-5688-4202-AAA2-6D2F7EF25512}" srcOrd="3" destOrd="0" presId="urn:microsoft.com/office/officeart/2005/8/layout/default"/>
    <dgm:cxn modelId="{65BF909F-8E75-4B3C-9E77-E613BC019B20}" type="presParOf" srcId="{3B24C0A8-E730-4C8D-84CF-9E2C9018ADBB}" destId="{BF4F61EC-FE7D-46C9-B62A-692D466DC957}" srcOrd="4" destOrd="0" presId="urn:microsoft.com/office/officeart/2005/8/layout/default"/>
    <dgm:cxn modelId="{7BD0A093-153A-438E-85E6-95C9E600AC65}" type="presParOf" srcId="{3B24C0A8-E730-4C8D-84CF-9E2C9018ADBB}" destId="{D140DDC3-A760-4993-84D9-86BC830A892B}" srcOrd="5" destOrd="0" presId="urn:microsoft.com/office/officeart/2005/8/layout/default"/>
    <dgm:cxn modelId="{ED76342C-6CE2-424B-8FC0-A7B605F9F0BF}" type="presParOf" srcId="{3B24C0A8-E730-4C8D-84CF-9E2C9018ADBB}" destId="{4C8FDA67-B309-4AF3-89A0-CC44B3E23E6B}" srcOrd="6" destOrd="0" presId="urn:microsoft.com/office/officeart/2005/8/layout/default"/>
    <dgm:cxn modelId="{BE52C29F-2301-400A-9F67-71370A935BC9}" type="presParOf" srcId="{3B24C0A8-E730-4C8D-84CF-9E2C9018ADBB}" destId="{45E57FD0-FA20-4F5D-B85F-636BC4CB96BE}" srcOrd="7" destOrd="0" presId="urn:microsoft.com/office/officeart/2005/8/layout/default"/>
    <dgm:cxn modelId="{A894ABB6-EE68-400D-97EB-EDCD945B76A0}" type="presParOf" srcId="{3B24C0A8-E730-4C8D-84CF-9E2C9018ADBB}" destId="{838AD42C-FAFA-449D-8062-0FC1FFB39D37}" srcOrd="8" destOrd="0" presId="urn:microsoft.com/office/officeart/2005/8/layout/default"/>
    <dgm:cxn modelId="{9160EB78-3878-40C5-9319-167B56484FD3}" type="presParOf" srcId="{3B24C0A8-E730-4C8D-84CF-9E2C9018ADBB}" destId="{EC654CCD-2D56-48DE-9225-BB88ACE4C103}" srcOrd="9" destOrd="0" presId="urn:microsoft.com/office/officeart/2005/8/layout/default"/>
    <dgm:cxn modelId="{01693069-B192-4E9B-9235-139C28FDA88D}" type="presParOf" srcId="{3B24C0A8-E730-4C8D-84CF-9E2C9018ADBB}" destId="{D16CE424-2CD1-457D-99FC-03A91DD93336}"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F8707A-5DFF-4A74-80EA-D07516DCB98D}">
      <dsp:nvSpPr>
        <dsp:cNvPr id="0" name=""/>
        <dsp:cNvSpPr/>
      </dsp:nvSpPr>
      <dsp:spPr>
        <a:xfrm>
          <a:off x="0" y="128106"/>
          <a:ext cx="2543523" cy="152611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GB" sz="1050" kern="1200" dirty="0">
              <a:latin typeface="+mn-lt"/>
            </a:rPr>
            <a:t>The curriculum is specifically designed to provide the knowledge, habits and attitudes needed for the next stage of education or training, in an industry-specific context. </a:t>
          </a:r>
          <a:endParaRPr lang="en-US" sz="1050" kern="1200" dirty="0">
            <a:latin typeface="+mn-lt"/>
          </a:endParaRPr>
        </a:p>
      </dsp:txBody>
      <dsp:txXfrm>
        <a:off x="0" y="128106"/>
        <a:ext cx="2543523" cy="1526114"/>
      </dsp:txXfrm>
    </dsp:sp>
    <dsp:sp modelId="{E528DCCC-7CA5-4E91-A12A-17A5468252C5}">
      <dsp:nvSpPr>
        <dsp:cNvPr id="0" name=""/>
        <dsp:cNvSpPr/>
      </dsp:nvSpPr>
      <dsp:spPr>
        <a:xfrm>
          <a:off x="2797876" y="128106"/>
          <a:ext cx="2543523" cy="152611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GB" sz="1050" kern="1200" dirty="0">
              <a:latin typeface="+mn-lt"/>
            </a:rPr>
            <a:t>Ongoing careers guidance and advice reflect the realities of the job market and help students make choices about routes that are based on a genuine understanding of what would be required for them to be competitive in the job market. </a:t>
          </a:r>
          <a:endParaRPr lang="en-US" sz="1050" kern="1200" dirty="0">
            <a:latin typeface="+mn-lt"/>
          </a:endParaRPr>
        </a:p>
      </dsp:txBody>
      <dsp:txXfrm>
        <a:off x="2797876" y="128106"/>
        <a:ext cx="2543523" cy="1526114"/>
      </dsp:txXfrm>
    </dsp:sp>
    <dsp:sp modelId="{BF4F61EC-FE7D-46C9-B62A-692D466DC957}">
      <dsp:nvSpPr>
        <dsp:cNvPr id="0" name=""/>
        <dsp:cNvSpPr/>
      </dsp:nvSpPr>
      <dsp:spPr>
        <a:xfrm>
          <a:off x="5595752" y="128106"/>
          <a:ext cx="2543523" cy="152611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GB" sz="1050" kern="1200" dirty="0">
              <a:latin typeface="+mn-lt"/>
            </a:rPr>
            <a:t>The college has good methods of getting to know each student before, or early in, the programme in order to understand what knowledge they have and where they have gaps (especially in English and maths), and where they might need to develop their habits or attitudes. </a:t>
          </a:r>
          <a:endParaRPr lang="en-US" sz="1050" kern="1200" dirty="0">
            <a:latin typeface="+mn-lt"/>
          </a:endParaRPr>
        </a:p>
      </dsp:txBody>
      <dsp:txXfrm>
        <a:off x="5595752" y="128106"/>
        <a:ext cx="2543523" cy="1526114"/>
      </dsp:txXfrm>
    </dsp:sp>
    <dsp:sp modelId="{4C8FDA67-B309-4AF3-89A0-CC44B3E23E6B}">
      <dsp:nvSpPr>
        <dsp:cNvPr id="0" name=""/>
        <dsp:cNvSpPr/>
      </dsp:nvSpPr>
      <dsp:spPr>
        <a:xfrm>
          <a:off x="0" y="1908572"/>
          <a:ext cx="2543523" cy="152611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GB" sz="1050" kern="1200" dirty="0">
              <a:latin typeface="+mn-lt"/>
            </a:rPr>
            <a:t>Assessment is designed to test progress in knowledge and skill but also how the student’s personal development is progressing. </a:t>
          </a:r>
          <a:endParaRPr lang="en-US" sz="1050" kern="1200" dirty="0">
            <a:latin typeface="+mn-lt"/>
          </a:endParaRPr>
        </a:p>
      </dsp:txBody>
      <dsp:txXfrm>
        <a:off x="0" y="1908572"/>
        <a:ext cx="2543523" cy="1526114"/>
      </dsp:txXfrm>
    </dsp:sp>
    <dsp:sp modelId="{838AD42C-FAFA-449D-8062-0FC1FFB39D37}">
      <dsp:nvSpPr>
        <dsp:cNvPr id="0" name=""/>
        <dsp:cNvSpPr/>
      </dsp:nvSpPr>
      <dsp:spPr>
        <a:xfrm>
          <a:off x="2797876" y="1908572"/>
          <a:ext cx="2543523" cy="152611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GB" sz="1050" kern="1200" dirty="0">
              <a:latin typeface="+mn-lt"/>
            </a:rPr>
            <a:t>The college has worked with local employers to create links between what the student is learning and how that learning would be applied in that local workplace (using the same kit or software, for example, so no retraining would be required). </a:t>
          </a:r>
          <a:endParaRPr lang="en-US" sz="1050" kern="1200" dirty="0">
            <a:latin typeface="+mn-lt"/>
          </a:endParaRPr>
        </a:p>
      </dsp:txBody>
      <dsp:txXfrm>
        <a:off x="2797876" y="1908572"/>
        <a:ext cx="2543523" cy="1526114"/>
      </dsp:txXfrm>
    </dsp:sp>
    <dsp:sp modelId="{D16CE424-2CD1-457D-99FC-03A91DD93336}">
      <dsp:nvSpPr>
        <dsp:cNvPr id="0" name=""/>
        <dsp:cNvSpPr/>
      </dsp:nvSpPr>
      <dsp:spPr>
        <a:xfrm>
          <a:off x="5595752" y="1908572"/>
          <a:ext cx="2543523" cy="152611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en-GB" sz="1050" kern="1200" dirty="0">
              <a:latin typeface="+mn-lt"/>
            </a:rPr>
            <a:t>Work-related learning has been specifically designed to help students develop those things that are valued by employers: health and safety; listening; teamwork; punctuality, time-keeping and completing work on time. </a:t>
          </a:r>
          <a:endParaRPr lang="en-US" sz="1050" kern="1200" dirty="0">
            <a:latin typeface="+mn-lt"/>
          </a:endParaRPr>
        </a:p>
      </dsp:txBody>
      <dsp:txXfrm>
        <a:off x="5595752" y="1908572"/>
        <a:ext cx="2543523" cy="152611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9" name="Google Shape;74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d6f11024e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d6f11024ec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l"/>
            <a:r>
              <a:rPr lang="en-GB" b="1" i="0" dirty="0">
                <a:solidFill>
                  <a:srgbClr val="333333"/>
                </a:solidFill>
                <a:effectLst/>
                <a:latin typeface="+mn-lt"/>
              </a:rPr>
              <a:t>1. Be honest with yourself</a:t>
            </a:r>
            <a:br>
              <a:rPr lang="en-GB" b="0" i="0" dirty="0">
                <a:solidFill>
                  <a:srgbClr val="333333"/>
                </a:solidFill>
                <a:effectLst/>
                <a:latin typeface="+mn-lt"/>
              </a:rPr>
            </a:br>
            <a:r>
              <a:rPr lang="en-GB" b="0" i="0" dirty="0">
                <a:solidFill>
                  <a:srgbClr val="333333"/>
                </a:solidFill>
                <a:effectLst/>
                <a:latin typeface="+mn-lt"/>
              </a:rPr>
              <a:t>Admit that you are not colour blind. Practically no one is. “There are various common mind-sets that teachers aren’t even aware of, which are rooted in biased beliefs,” says Thompson. So she prescribes what she calls a “</a:t>
            </a:r>
            <a:r>
              <a:rPr lang="en-GB" b="0" i="0" dirty="0" err="1">
                <a:solidFill>
                  <a:srgbClr val="333333"/>
                </a:solidFill>
                <a:effectLst/>
                <a:latin typeface="+mn-lt"/>
              </a:rPr>
              <a:t>checkup</a:t>
            </a:r>
            <a:r>
              <a:rPr lang="en-GB" b="0" i="0" dirty="0">
                <a:solidFill>
                  <a:srgbClr val="333333"/>
                </a:solidFill>
                <a:effectLst/>
                <a:latin typeface="+mn-lt"/>
              </a:rPr>
              <a:t> from the neck up.”</a:t>
            </a:r>
            <a:br>
              <a:rPr lang="en-GB" b="0" i="0" dirty="0">
                <a:solidFill>
                  <a:srgbClr val="333333"/>
                </a:solidFill>
                <a:effectLst/>
                <a:latin typeface="+mn-lt"/>
              </a:rPr>
            </a:br>
            <a:br>
              <a:rPr lang="en-GB" b="0" i="0" dirty="0">
                <a:solidFill>
                  <a:srgbClr val="333333"/>
                </a:solidFill>
                <a:effectLst/>
                <a:latin typeface="+mn-lt"/>
              </a:rPr>
            </a:br>
            <a:r>
              <a:rPr lang="en-GB" b="0" i="0" dirty="0">
                <a:solidFill>
                  <a:srgbClr val="333333"/>
                </a:solidFill>
                <a:effectLst/>
                <a:latin typeface="+mn-lt"/>
              </a:rPr>
              <a:t>Ask yourself these questions:</a:t>
            </a:r>
          </a:p>
          <a:p>
            <a:pPr algn="l">
              <a:buFont typeface="Arial" panose="020B0604020202020204" pitchFamily="34" charset="0"/>
              <a:buChar char="•"/>
            </a:pPr>
            <a:r>
              <a:rPr lang="en-GB" b="0" i="0" dirty="0">
                <a:solidFill>
                  <a:srgbClr val="333333"/>
                </a:solidFill>
                <a:effectLst/>
                <a:latin typeface="+mn-lt"/>
              </a:rPr>
              <a:t>Do I truly believe that all students, regardless of race, ethnicity, gender, or socioeconomic background, are capable of being academically successful?</a:t>
            </a:r>
            <a:br>
              <a:rPr lang="en-GB" b="0" i="0" dirty="0">
                <a:solidFill>
                  <a:srgbClr val="333333"/>
                </a:solidFill>
                <a:effectLst/>
                <a:latin typeface="+mn-lt"/>
              </a:rPr>
            </a:br>
            <a:endParaRPr lang="en-GB" b="0" i="0" dirty="0">
              <a:solidFill>
                <a:srgbClr val="333333"/>
              </a:solidFill>
              <a:effectLst/>
              <a:latin typeface="+mn-lt"/>
            </a:endParaRPr>
          </a:p>
          <a:p>
            <a:pPr algn="l">
              <a:buFont typeface="Arial" panose="020B0604020202020204" pitchFamily="34" charset="0"/>
              <a:buChar char="•"/>
            </a:pPr>
            <a:r>
              <a:rPr lang="en-GB" b="0" i="0" dirty="0">
                <a:solidFill>
                  <a:srgbClr val="333333"/>
                </a:solidFill>
                <a:effectLst/>
                <a:latin typeface="+mn-lt"/>
              </a:rPr>
              <a:t>Do I have beliefs about their home lives or community that prevent me from seeing their academic potential?</a:t>
            </a:r>
            <a:br>
              <a:rPr lang="en-GB" b="0" i="0" dirty="0">
                <a:solidFill>
                  <a:srgbClr val="333333"/>
                </a:solidFill>
                <a:effectLst/>
                <a:latin typeface="+mn-lt"/>
              </a:rPr>
            </a:br>
            <a:endParaRPr lang="en-GB" b="0" i="0" dirty="0">
              <a:solidFill>
                <a:srgbClr val="333333"/>
              </a:solidFill>
              <a:effectLst/>
              <a:latin typeface="+mn-lt"/>
            </a:endParaRPr>
          </a:p>
          <a:p>
            <a:pPr algn="l">
              <a:buFont typeface="Arial" panose="020B0604020202020204" pitchFamily="34" charset="0"/>
              <a:buChar char="•"/>
            </a:pPr>
            <a:r>
              <a:rPr lang="en-GB" b="0" i="0" dirty="0">
                <a:solidFill>
                  <a:srgbClr val="333333"/>
                </a:solidFill>
                <a:effectLst/>
                <a:latin typeface="+mn-lt"/>
              </a:rPr>
              <a:t>Do I treat students how I want my own children to be treated by their teacher?</a:t>
            </a:r>
            <a:br>
              <a:rPr lang="en-GB" b="0" i="0" dirty="0">
                <a:solidFill>
                  <a:srgbClr val="333333"/>
                </a:solidFill>
                <a:effectLst/>
                <a:latin typeface="+mn-lt"/>
              </a:rPr>
            </a:br>
            <a:endParaRPr lang="en-GB" b="0" i="0" dirty="0">
              <a:solidFill>
                <a:srgbClr val="333333"/>
              </a:solidFill>
              <a:effectLst/>
              <a:latin typeface="+mn-lt"/>
            </a:endParaRPr>
          </a:p>
          <a:p>
            <a:pPr algn="l"/>
            <a:r>
              <a:rPr lang="en-GB" b="1" i="0" dirty="0">
                <a:solidFill>
                  <a:srgbClr val="333333"/>
                </a:solidFill>
                <a:effectLst/>
                <a:latin typeface="+mn-lt"/>
              </a:rPr>
              <a:t>2. Show that you care</a:t>
            </a:r>
            <a:br>
              <a:rPr lang="en-GB" b="0" i="0" dirty="0">
                <a:solidFill>
                  <a:srgbClr val="333333"/>
                </a:solidFill>
                <a:effectLst/>
                <a:latin typeface="+mn-lt"/>
              </a:rPr>
            </a:br>
            <a:r>
              <a:rPr lang="en-GB" b="0" i="0" dirty="0">
                <a:solidFill>
                  <a:srgbClr val="333333"/>
                </a:solidFill>
                <a:effectLst/>
                <a:latin typeface="+mn-lt"/>
              </a:rPr>
              <a:t>When Thompson surveyed an underperforming school in California, black students were twice as likely as white students to believe that “most of their teachers didn’t like them,” even though nearly all the teachers answered that they cared about their students’ welfare. Clearly, teachers’ caring doesn’t always get communicated effectively. Remember to ask how your students are doing, listen to their answers, learn about their distinct cultures and interests, and show patience and kindness, Thompson suggests.</a:t>
            </a:r>
            <a:br>
              <a:rPr lang="en-GB" b="0" i="0" dirty="0">
                <a:solidFill>
                  <a:srgbClr val="333333"/>
                </a:solidFill>
                <a:effectLst/>
                <a:latin typeface="+mn-lt"/>
              </a:rPr>
            </a:br>
            <a:br>
              <a:rPr lang="en-GB" b="0" i="0" dirty="0">
                <a:solidFill>
                  <a:srgbClr val="333333"/>
                </a:solidFill>
                <a:effectLst/>
                <a:latin typeface="+mn-lt"/>
              </a:rPr>
            </a:br>
            <a:r>
              <a:rPr lang="en-GB" b="1" i="0" dirty="0">
                <a:solidFill>
                  <a:srgbClr val="333333"/>
                </a:solidFill>
                <a:effectLst/>
                <a:latin typeface="+mn-lt"/>
              </a:rPr>
              <a:t>3. Treat students their age</a:t>
            </a:r>
            <a:br>
              <a:rPr lang="en-GB" b="0" i="0" dirty="0">
                <a:solidFill>
                  <a:srgbClr val="333333"/>
                </a:solidFill>
                <a:effectLst/>
                <a:latin typeface="+mn-lt"/>
              </a:rPr>
            </a:br>
            <a:r>
              <a:rPr lang="en-GB" b="0" i="0" dirty="0">
                <a:solidFill>
                  <a:srgbClr val="333333"/>
                </a:solidFill>
                <a:effectLst/>
                <a:latin typeface="+mn-lt"/>
              </a:rPr>
              <a:t>According to several studies, white adults tend to engage in “</a:t>
            </a:r>
            <a:r>
              <a:rPr lang="en-GB" b="0" i="0" dirty="0" err="1">
                <a:solidFill>
                  <a:srgbClr val="333333"/>
                </a:solidFill>
                <a:effectLst/>
                <a:latin typeface="+mn-lt"/>
              </a:rPr>
              <a:t>adultification</a:t>
            </a:r>
            <a:r>
              <a:rPr lang="en-GB" b="0" i="0" dirty="0">
                <a:solidFill>
                  <a:srgbClr val="333333"/>
                </a:solidFill>
                <a:effectLst/>
                <a:latin typeface="+mn-lt"/>
              </a:rPr>
              <a:t>” of black children, especially of boys. “Instead of viewing black students’ </a:t>
            </a:r>
            <a:r>
              <a:rPr lang="en-GB" b="0" i="0" dirty="0" err="1">
                <a:solidFill>
                  <a:srgbClr val="333333"/>
                </a:solidFill>
                <a:effectLst/>
                <a:latin typeface="+mn-lt"/>
              </a:rPr>
              <a:t>behavior</a:t>
            </a:r>
            <a:r>
              <a:rPr lang="en-GB" b="0" i="0" dirty="0">
                <a:solidFill>
                  <a:srgbClr val="333333"/>
                </a:solidFill>
                <a:effectLst/>
                <a:latin typeface="+mn-lt"/>
              </a:rPr>
              <a:t> as that of children,” Thompson explains, “they viewed the boys as if they were adults”—and ratcheted up punishment accordingly. Remember to grant all of your students the same status as children, and recognize the innocence and vulnerability that status entails.</a:t>
            </a:r>
            <a:br>
              <a:rPr lang="en-GB" b="0" i="0" dirty="0">
                <a:solidFill>
                  <a:srgbClr val="333333"/>
                </a:solidFill>
                <a:effectLst/>
                <a:latin typeface="+mn-lt"/>
              </a:rPr>
            </a:br>
            <a:br>
              <a:rPr lang="en-GB" b="0" i="0" dirty="0">
                <a:solidFill>
                  <a:srgbClr val="333333"/>
                </a:solidFill>
                <a:effectLst/>
                <a:latin typeface="+mn-lt"/>
              </a:rPr>
            </a:br>
            <a:r>
              <a:rPr lang="en-GB" b="1" i="0" dirty="0">
                <a:solidFill>
                  <a:srgbClr val="333333"/>
                </a:solidFill>
                <a:effectLst/>
                <a:latin typeface="+mn-lt"/>
              </a:rPr>
              <a:t>4. Don’t judge parents too quickly</a:t>
            </a:r>
            <a:br>
              <a:rPr lang="en-GB" b="0" i="0" dirty="0">
                <a:solidFill>
                  <a:srgbClr val="333333"/>
                </a:solidFill>
                <a:effectLst/>
                <a:latin typeface="+mn-lt"/>
              </a:rPr>
            </a:br>
            <a:r>
              <a:rPr lang="en-GB" b="0" i="0" dirty="0">
                <a:solidFill>
                  <a:srgbClr val="333333"/>
                </a:solidFill>
                <a:effectLst/>
                <a:latin typeface="+mn-lt"/>
              </a:rPr>
              <a:t>Thompson notes that some teachers may blame students’ academic problems on bad parenting. “Most African-American parents do care about their children’s education,” Thompson writes, “but they may express caring differently from how white middle-class and upper-class parents do.” Black parents, Thompson found, ask about school, listen to their children read, and express interest in grades, but are less likely to help with homework. Working-class parents and single parents may also be less likely to attend parents’ nights and parent-teacher conferences, not because they care less about education, but because to attend might present a major inconvenience or financial hardship.</a:t>
            </a:r>
            <a:br>
              <a:rPr lang="en-GB" b="0" i="0" dirty="0">
                <a:solidFill>
                  <a:srgbClr val="333333"/>
                </a:solidFill>
                <a:effectLst/>
                <a:latin typeface="+mn-lt"/>
              </a:rPr>
            </a:br>
            <a:br>
              <a:rPr lang="en-GB" b="0" i="0" dirty="0">
                <a:solidFill>
                  <a:srgbClr val="333333"/>
                </a:solidFill>
                <a:effectLst/>
                <a:latin typeface="+mn-lt"/>
              </a:rPr>
            </a:br>
            <a:r>
              <a:rPr lang="en-GB" b="1" i="0" dirty="0">
                <a:solidFill>
                  <a:srgbClr val="333333"/>
                </a:solidFill>
                <a:effectLst/>
                <a:latin typeface="+mn-lt"/>
              </a:rPr>
              <a:t>5. Don’t tolerate racism from your students</a:t>
            </a:r>
            <a:br>
              <a:rPr lang="en-GB" b="0" i="0" dirty="0">
                <a:solidFill>
                  <a:srgbClr val="333333"/>
                </a:solidFill>
                <a:effectLst/>
                <a:latin typeface="+mn-lt"/>
              </a:rPr>
            </a:br>
            <a:r>
              <a:rPr lang="en-GB" b="0" i="0" dirty="0">
                <a:solidFill>
                  <a:srgbClr val="333333"/>
                </a:solidFill>
                <a:effectLst/>
                <a:latin typeface="+mn-lt"/>
              </a:rPr>
              <a:t>It is important to set strict classroom rules on teasing and the use of racist or other derogatory comments: “Leadership sets the tone — be it the teacher, the principal, or the parent — about what’s acceptable and what’s not,” explains Thompson. “And when the leader sets a tone that says, ‘We’re not going to condone certain </a:t>
            </a:r>
            <a:r>
              <a:rPr lang="en-GB" b="0" i="0" dirty="0" err="1">
                <a:solidFill>
                  <a:srgbClr val="333333"/>
                </a:solidFill>
                <a:effectLst/>
                <a:latin typeface="+mn-lt"/>
              </a:rPr>
              <a:t>behaviors</a:t>
            </a:r>
            <a:r>
              <a:rPr lang="en-GB" b="0" i="0" dirty="0">
                <a:solidFill>
                  <a:srgbClr val="333333"/>
                </a:solidFill>
                <a:effectLst/>
                <a:latin typeface="+mn-lt"/>
              </a:rPr>
              <a:t>, and every child is going to be treated fairly,’ it works.”</a:t>
            </a:r>
            <a:br>
              <a:rPr lang="en-GB" b="0" i="0" dirty="0">
                <a:solidFill>
                  <a:srgbClr val="333333"/>
                </a:solidFill>
                <a:effectLst/>
                <a:latin typeface="+mn-lt"/>
              </a:rPr>
            </a:br>
            <a:br>
              <a:rPr lang="en-GB" b="0" i="0" dirty="0">
                <a:solidFill>
                  <a:srgbClr val="333333"/>
                </a:solidFill>
                <a:effectLst/>
                <a:latin typeface="+mn-lt"/>
              </a:rPr>
            </a:br>
            <a:r>
              <a:rPr lang="en-GB" b="1" i="0" dirty="0">
                <a:solidFill>
                  <a:srgbClr val="333333"/>
                </a:solidFill>
                <a:effectLst/>
                <a:latin typeface="+mn-lt"/>
              </a:rPr>
              <a:t>6. Maintain expectations</a:t>
            </a:r>
            <a:br>
              <a:rPr lang="en-GB" b="0" i="0" dirty="0">
                <a:solidFill>
                  <a:srgbClr val="333333"/>
                </a:solidFill>
                <a:effectLst/>
                <a:latin typeface="+mn-lt"/>
              </a:rPr>
            </a:br>
            <a:r>
              <a:rPr lang="en-GB" b="0" i="0" dirty="0">
                <a:solidFill>
                  <a:srgbClr val="333333"/>
                </a:solidFill>
                <a:effectLst/>
                <a:latin typeface="+mn-lt"/>
              </a:rPr>
              <a:t>At a recent workshop, says Thompson, “a black principal at a school that is 76 percent black told me his biggest battle was getting teachers to raise their expectations. And that’s not uncommon. Sometimes teachers assume that black students can’t do the work that kids in white, affluent, and middle-class communities can do, and so they lower the expectations. The result? Standards are very low.”</a:t>
            </a:r>
            <a:br>
              <a:rPr lang="en-GB" b="0" i="0" dirty="0">
                <a:solidFill>
                  <a:srgbClr val="333333"/>
                </a:solidFill>
                <a:effectLst/>
                <a:latin typeface="+mn-lt"/>
              </a:rPr>
            </a:br>
            <a:br>
              <a:rPr lang="en-GB" b="0" i="0" dirty="0">
                <a:solidFill>
                  <a:srgbClr val="333333"/>
                </a:solidFill>
                <a:effectLst/>
                <a:latin typeface="+mn-lt"/>
              </a:rPr>
            </a:br>
            <a:r>
              <a:rPr lang="en-GB" b="1" i="0" dirty="0">
                <a:solidFill>
                  <a:srgbClr val="333333"/>
                </a:solidFill>
                <a:effectLst/>
                <a:latin typeface="+mn-lt"/>
              </a:rPr>
              <a:t>7. Take testing seriously</a:t>
            </a:r>
            <a:br>
              <a:rPr lang="en-GB" b="0" i="0" dirty="0">
                <a:solidFill>
                  <a:srgbClr val="333333"/>
                </a:solidFill>
                <a:effectLst/>
                <a:latin typeface="+mn-lt"/>
              </a:rPr>
            </a:br>
            <a:r>
              <a:rPr lang="en-GB" b="0" i="0" dirty="0">
                <a:solidFill>
                  <a:srgbClr val="333333"/>
                </a:solidFill>
                <a:effectLst/>
                <a:latin typeface="+mn-lt"/>
              </a:rPr>
              <a:t>“Although I have problems with the current high-stakes testing movement,” says Thompson, “it’s important that teachers take it seriously. Students often feel that because they are not spending time preparing, the tests must not be that important. I hear high school students, particularly African-American boys, say, ‘The tests don’t matter.’”</a:t>
            </a:r>
            <a:br>
              <a:rPr lang="en-GB" b="0" i="0" dirty="0">
                <a:solidFill>
                  <a:srgbClr val="333333"/>
                </a:solidFill>
                <a:effectLst/>
                <a:latin typeface="+mn-lt"/>
              </a:rPr>
            </a:br>
            <a:br>
              <a:rPr lang="en-GB" b="0" i="0" dirty="0">
                <a:solidFill>
                  <a:srgbClr val="333333"/>
                </a:solidFill>
                <a:effectLst/>
                <a:latin typeface="+mn-lt"/>
              </a:rPr>
            </a:br>
            <a:r>
              <a:rPr lang="en-GB" b="1" i="0" dirty="0">
                <a:solidFill>
                  <a:srgbClr val="333333"/>
                </a:solidFill>
                <a:effectLst/>
                <a:latin typeface="+mn-lt"/>
              </a:rPr>
              <a:t>8. Treat your problem child as a “star pupil”</a:t>
            </a:r>
            <a:br>
              <a:rPr lang="en-GB" b="0" i="0" dirty="0">
                <a:solidFill>
                  <a:srgbClr val="333333"/>
                </a:solidFill>
                <a:effectLst/>
                <a:latin typeface="+mn-lt"/>
              </a:rPr>
            </a:br>
            <a:r>
              <a:rPr lang="en-GB" b="0" i="0" dirty="0">
                <a:solidFill>
                  <a:srgbClr val="333333"/>
                </a:solidFill>
                <a:effectLst/>
                <a:latin typeface="+mn-lt"/>
              </a:rPr>
              <a:t>Thompson challenges teachers to “select a student about whom you’ve formed a negative opinion,” and for 21 consecutive school days, force yourself to view and treat this student as if he or she were the brightest student in your class. “If you actually try this experiment, even once,” says Thompson, “it just might change your teaching forever.”</a:t>
            </a:r>
            <a:br>
              <a:rPr lang="en-GB" b="0" i="0" dirty="0">
                <a:solidFill>
                  <a:srgbClr val="333333"/>
                </a:solidFill>
                <a:effectLst/>
                <a:latin typeface="+mn-lt"/>
              </a:rPr>
            </a:br>
            <a:endParaRPr lang="en-GB" b="0" i="0" dirty="0">
              <a:solidFill>
                <a:srgbClr val="333333"/>
              </a:solidFill>
              <a:effectLst/>
              <a:latin typeface="+mn-lt"/>
            </a:endParaRPr>
          </a:p>
          <a:p>
            <a:br>
              <a:rPr lang="en-GB" b="0" i="0" dirty="0">
                <a:solidFill>
                  <a:srgbClr val="333333"/>
                </a:solidFill>
                <a:effectLst/>
                <a:latin typeface="+mn-lt"/>
              </a:rPr>
            </a:br>
            <a:endParaRPr lang="en-GB" dirty="0">
              <a:latin typeface="+mn-lt"/>
            </a:endParaRPr>
          </a:p>
          <a:p>
            <a:pPr algn="l"/>
            <a:endParaRPr lang="en-GB" dirty="0">
              <a:latin typeface="+mn-lt"/>
            </a:endParaRPr>
          </a:p>
        </p:txBody>
      </p:sp>
    </p:spTree>
    <p:extLst>
      <p:ext uri="{BB962C8B-B14F-4D97-AF65-F5344CB8AC3E}">
        <p14:creationId xmlns:p14="http://schemas.microsoft.com/office/powerpoint/2010/main" val="246934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8292e62eb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8292e62e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0"/>
        <p:cNvGrpSpPr/>
        <p:nvPr/>
      </p:nvGrpSpPr>
      <p:grpSpPr>
        <a:xfrm>
          <a:off x="0" y="0"/>
          <a:ext cx="0" cy="0"/>
          <a:chOff x="0" y="0"/>
          <a:chExt cx="0" cy="0"/>
        </a:xfrm>
      </p:grpSpPr>
      <p:sp>
        <p:nvSpPr>
          <p:cNvPr id="1771" name="Google Shape;1771;gd6f11024ec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2" name="Google Shape;1772;gd6f11024ec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d6f11024e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d6f11024ec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cs typeface="Calibri"/>
              </a:rPr>
              <a:t>Start early</a:t>
            </a:r>
          </a:p>
          <a:p>
            <a:r>
              <a:rPr lang="en-GB" dirty="0">
                <a:cs typeface="Calibri"/>
              </a:rPr>
              <a:t>Taster days</a:t>
            </a:r>
          </a:p>
          <a:p>
            <a:r>
              <a:rPr lang="en-GB" dirty="0">
                <a:cs typeface="Calibri"/>
              </a:rPr>
              <a:t>Shadowing lessons</a:t>
            </a:r>
          </a:p>
          <a:p>
            <a:r>
              <a:rPr lang="en-GB" dirty="0">
                <a:cs typeface="Calibri"/>
              </a:rPr>
              <a:t>Supporting L3 projects, practical etc</a:t>
            </a:r>
          </a:p>
          <a:p>
            <a:r>
              <a:rPr lang="en-GB" dirty="0">
                <a:cs typeface="Calibri"/>
              </a:rPr>
              <a:t>Having a go at a L3 assignment. </a:t>
            </a:r>
          </a:p>
          <a:p>
            <a:r>
              <a:rPr lang="en-GB" dirty="0">
                <a:cs typeface="Calibri"/>
              </a:rPr>
              <a:t>Careers info </a:t>
            </a:r>
          </a:p>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d85cd3c299_0_4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d85cd3c299_0_4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For many level 2 students, not reaching a good pass in any GCSEs results in a sense of failure and dents their self-belief and confidence. A relatively high proportion of these students are likely to be from disadvantaged backgrounds. Continuing into FE offers them a 'second chance' as they attempt to rectify their school outcomes.</a:t>
            </a:r>
          </a:p>
          <a:p>
            <a:r>
              <a:rPr lang="en-GB" dirty="0"/>
              <a:t>Students appreciated this level of support. They saw it as one of the features of colleges that led them to prefer it to school.</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gd6f11024e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8" name="Google Shape;848;gd6f11024ec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415798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d8292e62eb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0" name="Google Shape;1130;gd8292e62e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109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latin typeface="+mn-lt"/>
              </a:rPr>
              <a:t>Prompt the discussion. Have they had a group that they dreaded teaching due to their reputation? </a:t>
            </a:r>
          </a:p>
          <a:p>
            <a:r>
              <a:rPr lang="en-GB" dirty="0">
                <a:latin typeface="+mn-lt"/>
              </a:rPr>
              <a:t>How we feel about groups/individuals has a real life impact. </a:t>
            </a:r>
          </a:p>
          <a:p>
            <a:endParaRPr lang="en-GB" dirty="0">
              <a:latin typeface="+mn-lt"/>
            </a:endParaRPr>
          </a:p>
        </p:txBody>
      </p:sp>
    </p:spTree>
    <p:extLst>
      <p:ext uri="{BB962C8B-B14F-4D97-AF65-F5344CB8AC3E}">
        <p14:creationId xmlns:p14="http://schemas.microsoft.com/office/powerpoint/2010/main" val="369320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d6f11024ec_0_1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d6f11024ec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GB" dirty="0">
                <a:latin typeface="+mn-lt"/>
              </a:rPr>
              <a:t>Ask the group the following</a:t>
            </a:r>
          </a:p>
          <a:p>
            <a:pPr algn="l">
              <a:buFont typeface="Arial" panose="020B0604020202020204" pitchFamily="34" charset="0"/>
              <a:buChar char="•"/>
            </a:pPr>
            <a:r>
              <a:rPr lang="en-GB" b="0" i="0" dirty="0">
                <a:solidFill>
                  <a:srgbClr val="333333"/>
                </a:solidFill>
                <a:effectLst/>
                <a:latin typeface="+mn-lt"/>
              </a:rPr>
              <a:t>Do I truly believe that all students, regardless of race, ethnicity, gender, or socioeconomic background, are capable of being academically successful?</a:t>
            </a:r>
            <a:br>
              <a:rPr lang="en-GB" b="0" i="0" dirty="0">
                <a:solidFill>
                  <a:srgbClr val="333333"/>
                </a:solidFill>
                <a:effectLst/>
                <a:latin typeface="+mn-lt"/>
              </a:rPr>
            </a:br>
            <a:endParaRPr lang="en-GB" b="0" i="0" dirty="0">
              <a:solidFill>
                <a:srgbClr val="333333"/>
              </a:solidFill>
              <a:effectLst/>
              <a:latin typeface="+mn-lt"/>
            </a:endParaRPr>
          </a:p>
          <a:p>
            <a:pPr algn="l">
              <a:buFont typeface="Arial" panose="020B0604020202020204" pitchFamily="34" charset="0"/>
              <a:buChar char="•"/>
            </a:pPr>
            <a:r>
              <a:rPr lang="en-GB" b="0" i="0" dirty="0">
                <a:solidFill>
                  <a:srgbClr val="333333"/>
                </a:solidFill>
                <a:effectLst/>
                <a:latin typeface="+mn-lt"/>
              </a:rPr>
              <a:t>Do I have beliefs about their home lives or community that prevent me from seeing their academic potential?</a:t>
            </a:r>
            <a:br>
              <a:rPr lang="en-GB" b="0" i="0" dirty="0">
                <a:solidFill>
                  <a:srgbClr val="333333"/>
                </a:solidFill>
                <a:effectLst/>
                <a:latin typeface="+mn-lt"/>
              </a:rPr>
            </a:br>
            <a:endParaRPr lang="en-GB" b="0" i="0" dirty="0">
              <a:solidFill>
                <a:srgbClr val="333333"/>
              </a:solidFill>
              <a:effectLst/>
              <a:latin typeface="+mn-lt"/>
            </a:endParaRPr>
          </a:p>
          <a:p>
            <a:pPr algn="l">
              <a:buFont typeface="Arial" panose="020B0604020202020204" pitchFamily="34" charset="0"/>
              <a:buChar char="•"/>
            </a:pPr>
            <a:r>
              <a:rPr lang="en-GB" b="0" i="0" dirty="0">
                <a:solidFill>
                  <a:srgbClr val="333333"/>
                </a:solidFill>
                <a:effectLst/>
                <a:latin typeface="+mn-lt"/>
              </a:rPr>
              <a:t>Do I treat students how I want my own children to be treated by their teacher?</a:t>
            </a:r>
          </a:p>
          <a:p>
            <a:endParaRPr lang="en-GB" dirty="0">
              <a:latin typeface="+mn-lt"/>
            </a:endParaRPr>
          </a:p>
          <a:p>
            <a:pPr marL="0" lvl="0" indent="0" algn="l" rtl="0">
              <a:spcBef>
                <a:spcPts val="0"/>
              </a:spcBef>
              <a:spcAft>
                <a:spcPts val="0"/>
              </a:spcAft>
              <a:buNone/>
            </a:pPr>
            <a:endParaRPr dirty="0">
              <a:latin typeface="+mn-lt"/>
            </a:endParaRPr>
          </a:p>
        </p:txBody>
      </p:sp>
    </p:spTree>
    <p:extLst>
      <p:ext uri="{BB962C8B-B14F-4D97-AF65-F5344CB8AC3E}">
        <p14:creationId xmlns:p14="http://schemas.microsoft.com/office/powerpoint/2010/main" val="449271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225" y="742950"/>
            <a:ext cx="4487400" cy="31281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6600" b="1">
                <a:latin typeface="+mj-lt"/>
                <a:ea typeface="Oswald" panose="020B0604020202020204" pitchFamily="2" charset="0"/>
                <a:cs typeface="Oswald" panose="020B0604020202020204" pitchFamily="2" charset="0"/>
                <a:sym typeface="Oswal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713225" y="3777100"/>
            <a:ext cx="3012600" cy="633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800">
                <a:solidFill>
                  <a:schemeClr val="dk1"/>
                </a:solidFill>
                <a:latin typeface="+mn-lt"/>
                <a:ea typeface="Oswald" panose="020B0604020202020204" pitchFamily="2" charset="0"/>
                <a:cs typeface="Oswald" panose="020B0604020202020204" pitchFamily="2" charset="0"/>
                <a:sym typeface="DM Sans"/>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1" name="Google Shape;11;p2"/>
          <p:cNvSpPr/>
          <p:nvPr/>
        </p:nvSpPr>
        <p:spPr>
          <a:xfrm>
            <a:off x="4457700"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2606625"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rot="5400000">
            <a:off x="8277225" y="-253589"/>
            <a:ext cx="203100" cy="1116376"/>
            <a:chOff x="-485775" y="1233324"/>
            <a:chExt cx="203100" cy="1116376"/>
          </a:xfrm>
        </p:grpSpPr>
        <p:sp>
          <p:nvSpPr>
            <p:cNvPr id="14" name="Google Shape;14;p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1">
  <p:cSld name="CUSTOM_15">
    <p:spTree>
      <p:nvGrpSpPr>
        <p:cNvPr id="1" name="Shape 678"/>
        <p:cNvGrpSpPr/>
        <p:nvPr/>
      </p:nvGrpSpPr>
      <p:grpSpPr>
        <a:xfrm>
          <a:off x="0" y="0"/>
          <a:ext cx="0" cy="0"/>
          <a:chOff x="0" y="0"/>
          <a:chExt cx="0" cy="0"/>
        </a:xfrm>
      </p:grpSpPr>
      <p:sp>
        <p:nvSpPr>
          <p:cNvPr id="679" name="Google Shape;679;p28"/>
          <p:cNvSpPr/>
          <p:nvPr/>
        </p:nvSpPr>
        <p:spPr>
          <a:xfrm>
            <a:off x="6059438" y="-13725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8"/>
          <p:cNvSpPr/>
          <p:nvPr/>
        </p:nvSpPr>
        <p:spPr>
          <a:xfrm>
            <a:off x="855563" y="4410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1" name="Google Shape;681;p28"/>
          <p:cNvGrpSpPr/>
          <p:nvPr/>
        </p:nvGrpSpPr>
        <p:grpSpPr>
          <a:xfrm>
            <a:off x="311925" y="324161"/>
            <a:ext cx="203100" cy="1116376"/>
            <a:chOff x="-485775" y="1233324"/>
            <a:chExt cx="203100" cy="1116376"/>
          </a:xfrm>
        </p:grpSpPr>
        <p:sp>
          <p:nvSpPr>
            <p:cNvPr id="682" name="Google Shape;682;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2" name="Google Shape;692;p28"/>
          <p:cNvGrpSpPr/>
          <p:nvPr/>
        </p:nvGrpSpPr>
        <p:grpSpPr>
          <a:xfrm flipH="1">
            <a:off x="8555251" y="3757449"/>
            <a:ext cx="203100" cy="1116376"/>
            <a:chOff x="-485775" y="1233324"/>
            <a:chExt cx="203100" cy="1116376"/>
          </a:xfrm>
        </p:grpSpPr>
        <p:sp>
          <p:nvSpPr>
            <p:cNvPr id="693" name="Google Shape;693;p2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2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2">
  <p:cSld name="CUSTOM_16">
    <p:spTree>
      <p:nvGrpSpPr>
        <p:cNvPr id="1" name="Shape 703"/>
        <p:cNvGrpSpPr/>
        <p:nvPr/>
      </p:nvGrpSpPr>
      <p:grpSpPr>
        <a:xfrm>
          <a:off x="0" y="0"/>
          <a:ext cx="0" cy="0"/>
          <a:chOff x="0" y="0"/>
          <a:chExt cx="0" cy="0"/>
        </a:xfrm>
      </p:grpSpPr>
      <p:sp>
        <p:nvSpPr>
          <p:cNvPr id="704" name="Google Shape;704;p29"/>
          <p:cNvSpPr/>
          <p:nvPr/>
        </p:nvSpPr>
        <p:spPr>
          <a:xfrm>
            <a:off x="8212088" y="3241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9"/>
          <p:cNvSpPr/>
          <p:nvPr/>
        </p:nvSpPr>
        <p:spPr>
          <a:xfrm>
            <a:off x="-1297087" y="22193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6" name="Google Shape;706;p29"/>
          <p:cNvGrpSpPr/>
          <p:nvPr/>
        </p:nvGrpSpPr>
        <p:grpSpPr>
          <a:xfrm rot="5400000">
            <a:off x="653587" y="-274582"/>
            <a:ext cx="203100" cy="1116376"/>
            <a:chOff x="-485775" y="1233324"/>
            <a:chExt cx="203100" cy="1116376"/>
          </a:xfrm>
        </p:grpSpPr>
        <p:sp>
          <p:nvSpPr>
            <p:cNvPr id="707" name="Google Shape;707;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 name="Google Shape;717;p29"/>
          <p:cNvGrpSpPr/>
          <p:nvPr/>
        </p:nvGrpSpPr>
        <p:grpSpPr>
          <a:xfrm rot="-5400000" flipH="1">
            <a:off x="8287313" y="4301706"/>
            <a:ext cx="203100" cy="1116376"/>
            <a:chOff x="-485775" y="1233324"/>
            <a:chExt cx="203100" cy="1116376"/>
          </a:xfrm>
        </p:grpSpPr>
        <p:sp>
          <p:nvSpPr>
            <p:cNvPr id="718" name="Google Shape;718;p2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2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2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2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2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2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2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2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2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2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3">
  <p:cSld name="CUSTOM_17">
    <p:spTree>
      <p:nvGrpSpPr>
        <p:cNvPr id="1" name="Shape 728"/>
        <p:cNvGrpSpPr/>
        <p:nvPr/>
      </p:nvGrpSpPr>
      <p:grpSpPr>
        <a:xfrm>
          <a:off x="0" y="0"/>
          <a:ext cx="0" cy="0"/>
          <a:chOff x="0" y="0"/>
          <a:chExt cx="0" cy="0"/>
        </a:xfrm>
      </p:grpSpPr>
      <p:sp>
        <p:nvSpPr>
          <p:cNvPr id="729" name="Google Shape;729;p30"/>
          <p:cNvSpPr/>
          <p:nvPr/>
        </p:nvSpPr>
        <p:spPr>
          <a:xfrm>
            <a:off x="5860313"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0"/>
          <p:cNvSpPr/>
          <p:nvPr/>
        </p:nvSpPr>
        <p:spPr>
          <a:xfrm>
            <a:off x="7561988"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1" name="Google Shape;731;p30"/>
          <p:cNvGrpSpPr/>
          <p:nvPr/>
        </p:nvGrpSpPr>
        <p:grpSpPr>
          <a:xfrm rot="10800000">
            <a:off x="8651138" y="908461"/>
            <a:ext cx="203100" cy="1116376"/>
            <a:chOff x="-485775" y="1233324"/>
            <a:chExt cx="203100" cy="1116376"/>
          </a:xfrm>
        </p:grpSpPr>
        <p:sp>
          <p:nvSpPr>
            <p:cNvPr id="732" name="Google Shape;732;p30"/>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0"/>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0"/>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0"/>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0"/>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0"/>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0"/>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0"/>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0"/>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0"/>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2" name="Google Shape;742;p30"/>
          <p:cNvSpPr/>
          <p:nvPr/>
        </p:nvSpPr>
        <p:spPr>
          <a:xfrm>
            <a:off x="152400" y="3524250"/>
            <a:ext cx="1418100" cy="1418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418"/>
        <p:cNvGrpSpPr/>
        <p:nvPr/>
      </p:nvGrpSpPr>
      <p:grpSpPr>
        <a:xfrm>
          <a:off x="0" y="0"/>
          <a:ext cx="0" cy="0"/>
          <a:chOff x="0" y="0"/>
          <a:chExt cx="0" cy="0"/>
        </a:xfrm>
      </p:grpSpPr>
      <p:sp>
        <p:nvSpPr>
          <p:cNvPr id="419" name="Google Shape;419;p19"/>
          <p:cNvSpPr txBox="1">
            <a:spLocks noGrp="1"/>
          </p:cNvSpPr>
          <p:nvPr>
            <p:ph type="subTitle" idx="1"/>
          </p:nvPr>
        </p:nvSpPr>
        <p:spPr>
          <a:xfrm>
            <a:off x="720000" y="3077723"/>
            <a:ext cx="3155400" cy="1189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atin typeface="+mn-lt"/>
                <a:ea typeface="Roboto" panose="02000000000000000000" pitchFamily="2" charset="0"/>
                <a:cs typeface="Roboto" panose="02000000000000000000" pitchFamily="2" charset="0"/>
              </a:defRPr>
            </a:lvl1pPr>
            <a:lvl2pPr lvl="1" rtl="0">
              <a:lnSpc>
                <a:spcPct val="100000"/>
              </a:lnSpc>
              <a:spcBef>
                <a:spcPts val="0"/>
              </a:spcBef>
              <a:spcAft>
                <a:spcPts val="0"/>
              </a:spcAft>
              <a:buSzPts val="1600"/>
              <a:buNone/>
              <a:defRPr/>
            </a:lvl2pPr>
            <a:lvl3pPr lvl="2" rtl="0">
              <a:lnSpc>
                <a:spcPct val="100000"/>
              </a:lnSpc>
              <a:spcBef>
                <a:spcPts val="0"/>
              </a:spcBef>
              <a:spcAft>
                <a:spcPts val="0"/>
              </a:spcAft>
              <a:buSzPts val="1600"/>
              <a:buNone/>
              <a:defRPr/>
            </a:lvl3pPr>
            <a:lvl4pPr lvl="3" rtl="0">
              <a:lnSpc>
                <a:spcPct val="100000"/>
              </a:lnSpc>
              <a:spcBef>
                <a:spcPts val="0"/>
              </a:spcBef>
              <a:spcAft>
                <a:spcPts val="0"/>
              </a:spcAft>
              <a:buSzPts val="1600"/>
              <a:buNone/>
              <a:defRPr/>
            </a:lvl4pPr>
            <a:lvl5pPr lvl="4" rtl="0">
              <a:lnSpc>
                <a:spcPct val="100000"/>
              </a:lnSpc>
              <a:spcBef>
                <a:spcPts val="0"/>
              </a:spcBef>
              <a:spcAft>
                <a:spcPts val="0"/>
              </a:spcAft>
              <a:buSzPts val="1600"/>
              <a:buNone/>
              <a:defRPr/>
            </a:lvl5pPr>
            <a:lvl6pPr lvl="5" rtl="0">
              <a:lnSpc>
                <a:spcPct val="100000"/>
              </a:lnSpc>
              <a:spcBef>
                <a:spcPts val="0"/>
              </a:spcBef>
              <a:spcAft>
                <a:spcPts val="0"/>
              </a:spcAft>
              <a:buSzPts val="1600"/>
              <a:buNone/>
              <a:defRPr/>
            </a:lvl6pPr>
            <a:lvl7pPr lvl="6" rtl="0">
              <a:lnSpc>
                <a:spcPct val="100000"/>
              </a:lnSpc>
              <a:spcBef>
                <a:spcPts val="0"/>
              </a:spcBef>
              <a:spcAft>
                <a:spcPts val="0"/>
              </a:spcAft>
              <a:buSzPts val="1600"/>
              <a:buNone/>
              <a:defRPr/>
            </a:lvl7pPr>
            <a:lvl8pPr lvl="7" rtl="0">
              <a:lnSpc>
                <a:spcPct val="100000"/>
              </a:lnSpc>
              <a:spcBef>
                <a:spcPts val="0"/>
              </a:spcBef>
              <a:spcAft>
                <a:spcPts val="0"/>
              </a:spcAft>
              <a:buSzPts val="1600"/>
              <a:buNone/>
              <a:defRPr/>
            </a:lvl8pPr>
            <a:lvl9pPr lvl="8" rtl="0">
              <a:lnSpc>
                <a:spcPct val="100000"/>
              </a:lnSpc>
              <a:spcBef>
                <a:spcPts val="0"/>
              </a:spcBef>
              <a:spcAft>
                <a:spcPts val="0"/>
              </a:spcAft>
              <a:buSzPts val="1600"/>
              <a:buNone/>
              <a:defRPr/>
            </a:lvl9pPr>
          </a:lstStyle>
          <a:p>
            <a:endParaRPr dirty="0"/>
          </a:p>
        </p:txBody>
      </p:sp>
      <p:sp>
        <p:nvSpPr>
          <p:cNvPr id="420" name="Google Shape;420;p19"/>
          <p:cNvSpPr txBox="1">
            <a:spLocks noGrp="1"/>
          </p:cNvSpPr>
          <p:nvPr>
            <p:ph type="title"/>
          </p:nvPr>
        </p:nvSpPr>
        <p:spPr>
          <a:xfrm>
            <a:off x="720000" y="1764900"/>
            <a:ext cx="2901600" cy="13128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sz="2400" b="1">
                <a:latin typeface="+mj-l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21" name="Google Shape;421;p19"/>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422" name="Google Shape;422;p19"/>
          <p:cNvGrpSpPr/>
          <p:nvPr/>
        </p:nvGrpSpPr>
        <p:grpSpPr>
          <a:xfrm rot="5400000">
            <a:off x="990600" y="4319424"/>
            <a:ext cx="203100" cy="1116376"/>
            <a:chOff x="-485775" y="1233324"/>
            <a:chExt cx="203100" cy="1116376"/>
          </a:xfrm>
        </p:grpSpPr>
        <p:sp>
          <p:nvSpPr>
            <p:cNvPr id="423" name="Google Shape;423;p19"/>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9"/>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9"/>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9"/>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9"/>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9"/>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19"/>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19"/>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9"/>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9"/>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11697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720000" y="2455650"/>
            <a:ext cx="34233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000">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 name="Google Shape;26;p3"/>
          <p:cNvSpPr txBox="1">
            <a:spLocks noGrp="1"/>
          </p:cNvSpPr>
          <p:nvPr>
            <p:ph type="title" idx="2" hasCustomPrompt="1"/>
          </p:nvPr>
        </p:nvSpPr>
        <p:spPr>
          <a:xfrm>
            <a:off x="720000" y="1299725"/>
            <a:ext cx="1509000" cy="1043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0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7" name="Google Shape;27;p3"/>
          <p:cNvSpPr txBox="1">
            <a:spLocks noGrp="1"/>
          </p:cNvSpPr>
          <p:nvPr>
            <p:ph type="subTitle" idx="1"/>
          </p:nvPr>
        </p:nvSpPr>
        <p:spPr>
          <a:xfrm>
            <a:off x="720000" y="3208375"/>
            <a:ext cx="27282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atin typeface="+mn-lt"/>
                <a:ea typeface="Roboto" panose="02000000000000000000" pitchFamily="2" charset="0"/>
                <a:cs typeface="Roboto" panose="02000000000000000000" pitchFamily="2" charset="0"/>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grpSp>
        <p:nvGrpSpPr>
          <p:cNvPr id="28" name="Google Shape;28;p3"/>
          <p:cNvGrpSpPr/>
          <p:nvPr/>
        </p:nvGrpSpPr>
        <p:grpSpPr>
          <a:xfrm>
            <a:off x="228600" y="507724"/>
            <a:ext cx="203100" cy="1116376"/>
            <a:chOff x="-485775" y="1233324"/>
            <a:chExt cx="203100" cy="1116376"/>
          </a:xfrm>
        </p:grpSpPr>
        <p:sp>
          <p:nvSpPr>
            <p:cNvPr id="29" name="Google Shape;29;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39;p3"/>
          <p:cNvSpPr/>
          <p:nvPr/>
        </p:nvSpPr>
        <p:spPr>
          <a:xfrm>
            <a:off x="1421738" y="-11812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40;p3"/>
          <p:cNvGrpSpPr/>
          <p:nvPr/>
        </p:nvGrpSpPr>
        <p:grpSpPr>
          <a:xfrm rot="5400000">
            <a:off x="990600" y="4319424"/>
            <a:ext cx="203100" cy="1116376"/>
            <a:chOff x="-485775" y="1233324"/>
            <a:chExt cx="203100" cy="1116376"/>
          </a:xfrm>
        </p:grpSpPr>
        <p:sp>
          <p:nvSpPr>
            <p:cNvPr id="41" name="Google Shape;41;p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31"/>
        <p:cNvGrpSpPr/>
        <p:nvPr/>
      </p:nvGrpSpPr>
      <p:grpSpPr>
        <a:xfrm>
          <a:off x="0" y="0"/>
          <a:ext cx="0" cy="0"/>
          <a:chOff x="0" y="0"/>
          <a:chExt cx="0" cy="0"/>
        </a:xfrm>
      </p:grpSpPr>
      <p:sp>
        <p:nvSpPr>
          <p:cNvPr id="132" name="Google Shape;132;p7"/>
          <p:cNvSpPr txBox="1">
            <a:spLocks noGrp="1"/>
          </p:cNvSpPr>
          <p:nvPr>
            <p:ph type="body" idx="1"/>
          </p:nvPr>
        </p:nvSpPr>
        <p:spPr>
          <a:xfrm>
            <a:off x="720000" y="1843250"/>
            <a:ext cx="4423500" cy="2616600"/>
          </a:xfrm>
          <a:prstGeom prst="rect">
            <a:avLst/>
          </a:prstGeom>
        </p:spPr>
        <p:txBody>
          <a:bodyPr spcFirstLastPara="1" wrap="square" lIns="91425" tIns="91425" rIns="91425" bIns="91425" anchor="ctr" anchorCtr="0">
            <a:noAutofit/>
          </a:bodyPr>
          <a:lstStyle>
            <a:lvl1pPr marL="457200" lvl="0" indent="-330200" rtl="0">
              <a:lnSpc>
                <a:spcPct val="100000"/>
              </a:lnSpc>
              <a:spcBef>
                <a:spcPts val="0"/>
              </a:spcBef>
              <a:spcAft>
                <a:spcPts val="0"/>
              </a:spcAft>
              <a:buSzPts val="1600"/>
              <a:buChar char="●"/>
              <a:defRPr>
                <a:latin typeface="+mn-lt"/>
                <a:ea typeface="Roboto" panose="02000000000000000000" pitchFamily="2" charset="0"/>
                <a:cs typeface="Roboto" panose="02000000000000000000" pitchFamily="2" charset="0"/>
              </a:defRPr>
            </a:lvl1pPr>
            <a:lvl2pPr marL="914400" lvl="1" indent="-330200" rtl="0">
              <a:lnSpc>
                <a:spcPct val="100000"/>
              </a:lnSpc>
              <a:spcBef>
                <a:spcPts val="0"/>
              </a:spcBef>
              <a:spcAft>
                <a:spcPts val="0"/>
              </a:spcAft>
              <a:buSzPts val="1600"/>
              <a:buChar char="○"/>
              <a:defRPr/>
            </a:lvl2pPr>
            <a:lvl3pPr marL="1371600" lvl="2" indent="-330200" rtl="0">
              <a:lnSpc>
                <a:spcPct val="100000"/>
              </a:lnSpc>
              <a:spcBef>
                <a:spcPts val="1600"/>
              </a:spcBef>
              <a:spcAft>
                <a:spcPts val="0"/>
              </a:spcAft>
              <a:buSzPts val="1600"/>
              <a:buChar char="■"/>
              <a:defRPr/>
            </a:lvl3pPr>
            <a:lvl4pPr marL="1828800" lvl="3" indent="-330200" rtl="0">
              <a:lnSpc>
                <a:spcPct val="100000"/>
              </a:lnSpc>
              <a:spcBef>
                <a:spcPts val="1600"/>
              </a:spcBef>
              <a:spcAft>
                <a:spcPts val="0"/>
              </a:spcAft>
              <a:buSzPts val="1600"/>
              <a:buChar char="●"/>
              <a:defRPr/>
            </a:lvl4pPr>
            <a:lvl5pPr marL="2286000" lvl="4" indent="-330200" rtl="0">
              <a:lnSpc>
                <a:spcPct val="100000"/>
              </a:lnSpc>
              <a:spcBef>
                <a:spcPts val="1600"/>
              </a:spcBef>
              <a:spcAft>
                <a:spcPts val="0"/>
              </a:spcAft>
              <a:buSzPts val="1600"/>
              <a:buChar char="○"/>
              <a:defRPr/>
            </a:lvl5pPr>
            <a:lvl6pPr marL="2743200" lvl="5" indent="-330200" rtl="0">
              <a:lnSpc>
                <a:spcPct val="100000"/>
              </a:lnSpc>
              <a:spcBef>
                <a:spcPts val="1600"/>
              </a:spcBef>
              <a:spcAft>
                <a:spcPts val="0"/>
              </a:spcAft>
              <a:buSzPts val="1600"/>
              <a:buChar char="■"/>
              <a:defRPr/>
            </a:lvl6pPr>
            <a:lvl7pPr marL="3200400" lvl="6" indent="-330200" rtl="0">
              <a:lnSpc>
                <a:spcPct val="100000"/>
              </a:lnSpc>
              <a:spcBef>
                <a:spcPts val="1600"/>
              </a:spcBef>
              <a:spcAft>
                <a:spcPts val="0"/>
              </a:spcAft>
              <a:buSzPts val="1600"/>
              <a:buChar char="●"/>
              <a:defRPr/>
            </a:lvl7pPr>
            <a:lvl8pPr marL="3657600" lvl="7" indent="-330200" rtl="0">
              <a:lnSpc>
                <a:spcPct val="100000"/>
              </a:lnSpc>
              <a:spcBef>
                <a:spcPts val="1600"/>
              </a:spcBef>
              <a:spcAft>
                <a:spcPts val="0"/>
              </a:spcAft>
              <a:buSzPts val="1600"/>
              <a:buChar char="○"/>
              <a:defRPr/>
            </a:lvl8pPr>
            <a:lvl9pPr marL="4114800" lvl="8" indent="-330200" rtl="0">
              <a:lnSpc>
                <a:spcPct val="100000"/>
              </a:lnSpc>
              <a:spcBef>
                <a:spcPts val="1600"/>
              </a:spcBef>
              <a:spcAft>
                <a:spcPts val="1600"/>
              </a:spcAft>
              <a:buSzPts val="1600"/>
              <a:buChar char="■"/>
              <a:defRPr/>
            </a:lvl9pPr>
          </a:lstStyle>
          <a:p>
            <a:endParaRPr/>
          </a:p>
        </p:txBody>
      </p:sp>
      <p:sp>
        <p:nvSpPr>
          <p:cNvPr id="133" name="Google Shape;133;p7"/>
          <p:cNvSpPr txBox="1">
            <a:spLocks noGrp="1"/>
          </p:cNvSpPr>
          <p:nvPr>
            <p:ph type="title"/>
          </p:nvPr>
        </p:nvSpPr>
        <p:spPr>
          <a:xfrm>
            <a:off x="720000" y="419812"/>
            <a:ext cx="7704000" cy="1308900"/>
          </a:xfrm>
          <a:prstGeom prst="rect">
            <a:avLst/>
          </a:prstGeom>
        </p:spPr>
        <p:txBody>
          <a:bodyPr spcFirstLastPara="1" wrap="square" lIns="91425" tIns="91425" rIns="91425" bIns="91425" anchor="ctr" anchorCtr="0">
            <a:noAutofit/>
          </a:bodyPr>
          <a:lstStyle>
            <a:lvl1pPr lvl="0" rtl="0">
              <a:lnSpc>
                <a:spcPct val="120000"/>
              </a:lnSpc>
              <a:spcBef>
                <a:spcPts val="0"/>
              </a:spcBef>
              <a:spcAft>
                <a:spcPts val="0"/>
              </a:spcAft>
              <a:buSzPts val="3600"/>
              <a:buNone/>
              <a:defRPr>
                <a:solidFill>
                  <a:srgbClr val="362F34"/>
                </a:solidFill>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4" name="Google Shape;134;p7"/>
          <p:cNvSpPr/>
          <p:nvPr/>
        </p:nvSpPr>
        <p:spPr>
          <a:xfrm>
            <a:off x="8070113" y="6797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 name="Google Shape;135;p7"/>
          <p:cNvGrpSpPr/>
          <p:nvPr/>
        </p:nvGrpSpPr>
        <p:grpSpPr>
          <a:xfrm rot="10800000">
            <a:off x="8582988" y="3635011"/>
            <a:ext cx="203100" cy="1116376"/>
            <a:chOff x="-485775" y="1233324"/>
            <a:chExt cx="203100" cy="1116376"/>
          </a:xfrm>
        </p:grpSpPr>
        <p:sp>
          <p:nvSpPr>
            <p:cNvPr id="136" name="Google Shape;136;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 name="Google Shape;146;p7"/>
          <p:cNvGrpSpPr/>
          <p:nvPr/>
        </p:nvGrpSpPr>
        <p:grpSpPr>
          <a:xfrm rot="-5400000">
            <a:off x="971550" y="4214649"/>
            <a:ext cx="203100" cy="1116376"/>
            <a:chOff x="-485775" y="1233324"/>
            <a:chExt cx="203100" cy="1116376"/>
          </a:xfrm>
        </p:grpSpPr>
        <p:sp>
          <p:nvSpPr>
            <p:cNvPr id="147" name="Google Shape;147;p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4"/>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CUSTOM_1">
    <p:spTree>
      <p:nvGrpSpPr>
        <p:cNvPr id="1" name="Shape 235"/>
        <p:cNvGrpSpPr/>
        <p:nvPr/>
      </p:nvGrpSpPr>
      <p:grpSpPr>
        <a:xfrm>
          <a:off x="0" y="0"/>
          <a:ext cx="0" cy="0"/>
          <a:chOff x="0" y="0"/>
          <a:chExt cx="0" cy="0"/>
        </a:xfrm>
      </p:grpSpPr>
      <p:sp>
        <p:nvSpPr>
          <p:cNvPr id="236" name="Google Shape;236;p13"/>
          <p:cNvSpPr txBox="1">
            <a:spLocks noGrp="1"/>
          </p:cNvSpPr>
          <p:nvPr>
            <p:ph type="title" hasCustomPrompt="1"/>
          </p:nvPr>
        </p:nvSpPr>
        <p:spPr>
          <a:xfrm>
            <a:off x="3639600"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7" name="Google Shape;237;p13"/>
          <p:cNvSpPr txBox="1">
            <a:spLocks noGrp="1"/>
          </p:cNvSpPr>
          <p:nvPr>
            <p:ph type="title" idx="2" hasCustomPrompt="1"/>
          </p:nvPr>
        </p:nvSpPr>
        <p:spPr>
          <a:xfrm>
            <a:off x="6144675" y="338148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8" name="Google Shape;238;p13"/>
          <p:cNvSpPr txBox="1">
            <a:spLocks noGrp="1"/>
          </p:cNvSpPr>
          <p:nvPr>
            <p:ph type="title" idx="3" hasCustomPrompt="1"/>
          </p:nvPr>
        </p:nvSpPr>
        <p:spPr>
          <a:xfrm>
            <a:off x="3639600"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39" name="Google Shape;239;p13"/>
          <p:cNvSpPr txBox="1">
            <a:spLocks noGrp="1"/>
          </p:cNvSpPr>
          <p:nvPr>
            <p:ph type="title" idx="4" hasCustomPrompt="1"/>
          </p:nvPr>
        </p:nvSpPr>
        <p:spPr>
          <a:xfrm>
            <a:off x="6144675" y="1942821"/>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0" name="Google Shape;240;p13"/>
          <p:cNvSpPr txBox="1">
            <a:spLocks noGrp="1"/>
          </p:cNvSpPr>
          <p:nvPr>
            <p:ph type="title" idx="5" hasCustomPrompt="1"/>
          </p:nvPr>
        </p:nvSpPr>
        <p:spPr>
          <a:xfrm>
            <a:off x="3639600"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1" name="Google Shape;241;p13"/>
          <p:cNvSpPr txBox="1">
            <a:spLocks noGrp="1"/>
          </p:cNvSpPr>
          <p:nvPr>
            <p:ph type="title" idx="6" hasCustomPrompt="1"/>
          </p:nvPr>
        </p:nvSpPr>
        <p:spPr>
          <a:xfrm>
            <a:off x="6144675" y="504160"/>
            <a:ext cx="1821000" cy="5778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FDB2AD"/>
              </a:buClr>
              <a:buSzPts val="4800"/>
              <a:buNone/>
              <a:defRPr sz="4500">
                <a:solidFill>
                  <a:srgbClr val="0B41FF"/>
                </a:solidFill>
                <a:latin typeface="+mj-lt"/>
              </a:defRPr>
            </a:lvl1pPr>
            <a:lvl2pPr lvl="1"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DB2AD"/>
              </a:buClr>
              <a:buSzPts val="4800"/>
              <a:buFont typeface="Fira Sans Extra Condensed Medium"/>
              <a:buNone/>
              <a:defRPr sz="4800">
                <a:solidFill>
                  <a:srgbClr val="FDB2AD"/>
                </a:solidFill>
                <a:latin typeface="Fira Sans Extra Condensed Medium"/>
                <a:ea typeface="Fira Sans Extra Condensed Medium"/>
                <a:cs typeface="Fira Sans Extra Condensed Medium"/>
                <a:sym typeface="Fira Sans Extra Condensed Medium"/>
              </a:defRPr>
            </a:lvl9pPr>
          </a:lstStyle>
          <a:p>
            <a:r>
              <a:t>xx%</a:t>
            </a:r>
          </a:p>
        </p:txBody>
      </p:sp>
      <p:sp>
        <p:nvSpPr>
          <p:cNvPr id="242" name="Google Shape;242;p13"/>
          <p:cNvSpPr txBox="1">
            <a:spLocks noGrp="1"/>
          </p:cNvSpPr>
          <p:nvPr>
            <p:ph type="ctrTitle" idx="7"/>
          </p:nvPr>
        </p:nvSpPr>
        <p:spPr>
          <a:xfrm>
            <a:off x="3639600"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3" name="Google Shape;243;p13"/>
          <p:cNvSpPr txBox="1">
            <a:spLocks noGrp="1"/>
          </p:cNvSpPr>
          <p:nvPr>
            <p:ph type="subTitle" idx="1"/>
          </p:nvPr>
        </p:nvSpPr>
        <p:spPr>
          <a:xfrm>
            <a:off x="3639600"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4" name="Google Shape;244;p13"/>
          <p:cNvSpPr txBox="1">
            <a:spLocks noGrp="1"/>
          </p:cNvSpPr>
          <p:nvPr>
            <p:ph type="ctrTitle" idx="8"/>
          </p:nvPr>
        </p:nvSpPr>
        <p:spPr>
          <a:xfrm>
            <a:off x="6144675" y="380142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5" name="Google Shape;245;p13"/>
          <p:cNvSpPr txBox="1">
            <a:spLocks noGrp="1"/>
          </p:cNvSpPr>
          <p:nvPr>
            <p:ph type="subTitle" idx="9"/>
          </p:nvPr>
        </p:nvSpPr>
        <p:spPr>
          <a:xfrm>
            <a:off x="6144675" y="4005769"/>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46" name="Google Shape;246;p13"/>
          <p:cNvSpPr/>
          <p:nvPr/>
        </p:nvSpPr>
        <p:spPr>
          <a:xfrm>
            <a:off x="4490100" y="2753900"/>
            <a:ext cx="2525" cy="25"/>
          </a:xfrm>
          <a:custGeom>
            <a:avLst/>
            <a:gdLst/>
            <a:ahLst/>
            <a:cxnLst/>
            <a:rect l="l" t="t" r="r" b="b"/>
            <a:pathLst>
              <a:path w="101" h="1" extrusionOk="0">
                <a:moveTo>
                  <a:pt x="101" y="1"/>
                </a:moveTo>
                <a:lnTo>
                  <a:pt x="0" y="1"/>
                </a:lnTo>
                <a:lnTo>
                  <a:pt x="0" y="1"/>
                </a:lnTo>
                <a:close/>
              </a:path>
            </a:pathLst>
          </a:custGeom>
          <a:solidFill>
            <a:srgbClr val="CEF2F0"/>
          </a:solid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
        <p:nvSpPr>
          <p:cNvPr id="247" name="Google Shape;247;p13"/>
          <p:cNvSpPr txBox="1">
            <a:spLocks noGrp="1"/>
          </p:cNvSpPr>
          <p:nvPr>
            <p:ph type="ctrTitle" idx="13"/>
          </p:nvPr>
        </p:nvSpPr>
        <p:spPr>
          <a:xfrm>
            <a:off x="3639600"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48" name="Google Shape;248;p13"/>
          <p:cNvSpPr txBox="1">
            <a:spLocks noGrp="1"/>
          </p:cNvSpPr>
          <p:nvPr>
            <p:ph type="subTitle" idx="14"/>
          </p:nvPr>
        </p:nvSpPr>
        <p:spPr>
          <a:xfrm>
            <a:off x="3639600"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49" name="Google Shape;249;p13"/>
          <p:cNvSpPr txBox="1">
            <a:spLocks noGrp="1"/>
          </p:cNvSpPr>
          <p:nvPr>
            <p:ph type="ctrTitle" idx="15"/>
          </p:nvPr>
        </p:nvSpPr>
        <p:spPr>
          <a:xfrm>
            <a:off x="6144675" y="2362792"/>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0" name="Google Shape;250;p13"/>
          <p:cNvSpPr txBox="1">
            <a:spLocks noGrp="1"/>
          </p:cNvSpPr>
          <p:nvPr>
            <p:ph type="subTitle" idx="16"/>
          </p:nvPr>
        </p:nvSpPr>
        <p:spPr>
          <a:xfrm>
            <a:off x="6144675" y="2567097"/>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1" name="Google Shape;251;p13"/>
          <p:cNvSpPr txBox="1">
            <a:spLocks noGrp="1"/>
          </p:cNvSpPr>
          <p:nvPr>
            <p:ph type="ctrTitle" idx="17"/>
          </p:nvPr>
        </p:nvSpPr>
        <p:spPr>
          <a:xfrm>
            <a:off x="3639600"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2" name="Google Shape;252;p13"/>
          <p:cNvSpPr txBox="1">
            <a:spLocks noGrp="1"/>
          </p:cNvSpPr>
          <p:nvPr>
            <p:ph type="subTitle" idx="18"/>
          </p:nvPr>
        </p:nvSpPr>
        <p:spPr>
          <a:xfrm>
            <a:off x="3639600"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dirty="0"/>
          </a:p>
        </p:txBody>
      </p:sp>
      <p:sp>
        <p:nvSpPr>
          <p:cNvPr id="253" name="Google Shape;253;p13"/>
          <p:cNvSpPr txBox="1">
            <a:spLocks noGrp="1"/>
          </p:cNvSpPr>
          <p:nvPr>
            <p:ph type="ctrTitle" idx="19"/>
          </p:nvPr>
        </p:nvSpPr>
        <p:spPr>
          <a:xfrm>
            <a:off x="6144675" y="924157"/>
            <a:ext cx="2090700" cy="3207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800">
                <a:solidFill>
                  <a:schemeClr val="dk1"/>
                </a:solidFill>
                <a:latin typeface="+mj-lt"/>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254" name="Google Shape;254;p13"/>
          <p:cNvSpPr txBox="1">
            <a:spLocks noGrp="1"/>
          </p:cNvSpPr>
          <p:nvPr>
            <p:ph type="subTitle" idx="20"/>
          </p:nvPr>
        </p:nvSpPr>
        <p:spPr>
          <a:xfrm>
            <a:off x="6144675" y="1128425"/>
            <a:ext cx="2276400" cy="61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400">
                <a:solidFill>
                  <a:schemeClr val="dk1"/>
                </a:solidFill>
                <a:latin typeface="+mn-lt"/>
                <a:ea typeface="Roboto" panose="02000000000000000000" pitchFamily="2" charset="0"/>
                <a:cs typeface="Roboto" panose="02000000000000000000" pitchFamily="2" charset="0"/>
              </a:defRPr>
            </a:lvl1pPr>
            <a:lvl2pPr lvl="1" algn="r" rtl="0">
              <a:lnSpc>
                <a:spcPct val="100000"/>
              </a:lnSpc>
              <a:spcBef>
                <a:spcPts val="0"/>
              </a:spcBef>
              <a:spcAft>
                <a:spcPts val="0"/>
              </a:spcAft>
              <a:buSzPts val="1600"/>
              <a:buNone/>
              <a:defRPr/>
            </a:lvl2pPr>
            <a:lvl3pPr lvl="2" algn="r" rtl="0">
              <a:lnSpc>
                <a:spcPct val="100000"/>
              </a:lnSpc>
              <a:spcBef>
                <a:spcPts val="0"/>
              </a:spcBef>
              <a:spcAft>
                <a:spcPts val="0"/>
              </a:spcAft>
              <a:buSzPts val="1600"/>
              <a:buNone/>
              <a:defRPr/>
            </a:lvl3pPr>
            <a:lvl4pPr lvl="3" algn="r" rtl="0">
              <a:lnSpc>
                <a:spcPct val="100000"/>
              </a:lnSpc>
              <a:spcBef>
                <a:spcPts val="0"/>
              </a:spcBef>
              <a:spcAft>
                <a:spcPts val="0"/>
              </a:spcAft>
              <a:buSzPts val="1600"/>
              <a:buNone/>
              <a:defRPr/>
            </a:lvl4pPr>
            <a:lvl5pPr lvl="4" algn="r" rtl="0">
              <a:lnSpc>
                <a:spcPct val="100000"/>
              </a:lnSpc>
              <a:spcBef>
                <a:spcPts val="0"/>
              </a:spcBef>
              <a:spcAft>
                <a:spcPts val="0"/>
              </a:spcAft>
              <a:buSzPts val="1600"/>
              <a:buNone/>
              <a:defRPr/>
            </a:lvl5pPr>
            <a:lvl6pPr lvl="5" algn="r" rtl="0">
              <a:lnSpc>
                <a:spcPct val="100000"/>
              </a:lnSpc>
              <a:spcBef>
                <a:spcPts val="0"/>
              </a:spcBef>
              <a:spcAft>
                <a:spcPts val="0"/>
              </a:spcAft>
              <a:buSzPts val="1600"/>
              <a:buNone/>
              <a:defRPr/>
            </a:lvl6pPr>
            <a:lvl7pPr lvl="6" algn="r" rtl="0">
              <a:lnSpc>
                <a:spcPct val="100000"/>
              </a:lnSpc>
              <a:spcBef>
                <a:spcPts val="0"/>
              </a:spcBef>
              <a:spcAft>
                <a:spcPts val="0"/>
              </a:spcAft>
              <a:buSzPts val="1600"/>
              <a:buNone/>
              <a:defRPr/>
            </a:lvl7pPr>
            <a:lvl8pPr lvl="7" algn="r" rtl="0">
              <a:lnSpc>
                <a:spcPct val="100000"/>
              </a:lnSpc>
              <a:spcBef>
                <a:spcPts val="0"/>
              </a:spcBef>
              <a:spcAft>
                <a:spcPts val="0"/>
              </a:spcAft>
              <a:buSzPts val="1600"/>
              <a:buNone/>
              <a:defRPr/>
            </a:lvl8pPr>
            <a:lvl9pPr lvl="8" algn="r" rtl="0">
              <a:lnSpc>
                <a:spcPct val="100000"/>
              </a:lnSpc>
              <a:spcBef>
                <a:spcPts val="0"/>
              </a:spcBef>
              <a:spcAft>
                <a:spcPts val="0"/>
              </a:spcAft>
              <a:buSzPts val="1600"/>
              <a:buNone/>
              <a:defRPr/>
            </a:lvl9pPr>
          </a:lstStyle>
          <a:p>
            <a:endParaRPr/>
          </a:p>
        </p:txBody>
      </p:sp>
      <p:sp>
        <p:nvSpPr>
          <p:cNvPr id="255" name="Google Shape;255;p13"/>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lvl1pPr lvl="0" rtl="0">
              <a:spcBef>
                <a:spcPts val="0"/>
              </a:spcBef>
              <a:spcAft>
                <a:spcPts val="0"/>
              </a:spcAft>
              <a:buSzPts val="4200"/>
              <a:buNone/>
              <a:defRPr>
                <a:latin typeface="+mj-lt"/>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56" name="Google Shape;256;p13"/>
          <p:cNvSpPr/>
          <p:nvPr/>
        </p:nvSpPr>
        <p:spPr>
          <a:xfrm flipH="1">
            <a:off x="932588" y="-130485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3"/>
          <p:cNvSpPr/>
          <p:nvPr/>
        </p:nvSpPr>
        <p:spPr>
          <a:xfrm flipH="1">
            <a:off x="-769087" y="36350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13"/>
          <p:cNvGrpSpPr/>
          <p:nvPr/>
        </p:nvGrpSpPr>
        <p:grpSpPr>
          <a:xfrm rot="-5400000" flipH="1">
            <a:off x="8187713" y="4272661"/>
            <a:ext cx="203100" cy="1116376"/>
            <a:chOff x="-485775" y="1233324"/>
            <a:chExt cx="203100" cy="1116376"/>
          </a:xfrm>
        </p:grpSpPr>
        <p:sp>
          <p:nvSpPr>
            <p:cNvPr id="259" name="Google Shape;259;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9" name="Google Shape;269;p13"/>
          <p:cNvGrpSpPr/>
          <p:nvPr/>
        </p:nvGrpSpPr>
        <p:grpSpPr>
          <a:xfrm rot="10800000" flipH="1">
            <a:off x="167663" y="908461"/>
            <a:ext cx="203100" cy="1116376"/>
            <a:chOff x="-485775" y="1233324"/>
            <a:chExt cx="203100" cy="1116376"/>
          </a:xfrm>
        </p:grpSpPr>
        <p:sp>
          <p:nvSpPr>
            <p:cNvPr id="270" name="Google Shape;270;p1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3">
  <p:cSld name="CUSTOM_13">
    <p:spTree>
      <p:nvGrpSpPr>
        <p:cNvPr id="1" name="Shape 393"/>
        <p:cNvGrpSpPr/>
        <p:nvPr/>
      </p:nvGrpSpPr>
      <p:grpSpPr>
        <a:xfrm>
          <a:off x="0" y="0"/>
          <a:ext cx="0" cy="0"/>
          <a:chOff x="0" y="0"/>
          <a:chExt cx="0" cy="0"/>
        </a:xfrm>
      </p:grpSpPr>
      <p:sp>
        <p:nvSpPr>
          <p:cNvPr id="394" name="Google Shape;394;p18"/>
          <p:cNvSpPr txBox="1">
            <a:spLocks noGrp="1"/>
          </p:cNvSpPr>
          <p:nvPr>
            <p:ph type="title"/>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grpSp>
        <p:nvGrpSpPr>
          <p:cNvPr id="395" name="Google Shape;395;p18"/>
          <p:cNvGrpSpPr/>
          <p:nvPr/>
        </p:nvGrpSpPr>
        <p:grpSpPr>
          <a:xfrm rot="10800000">
            <a:off x="308175" y="346175"/>
            <a:ext cx="203100" cy="1116376"/>
            <a:chOff x="-485775" y="1233324"/>
            <a:chExt cx="203100" cy="1116376"/>
          </a:xfrm>
        </p:grpSpPr>
        <p:sp>
          <p:nvSpPr>
            <p:cNvPr id="396" name="Google Shape;396;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6" name="Google Shape;406;p18"/>
          <p:cNvGrpSpPr/>
          <p:nvPr/>
        </p:nvGrpSpPr>
        <p:grpSpPr>
          <a:xfrm rot="-5400000">
            <a:off x="8260250" y="-224313"/>
            <a:ext cx="203100" cy="1116376"/>
            <a:chOff x="-485775" y="1233324"/>
            <a:chExt cx="203100" cy="1116376"/>
          </a:xfrm>
        </p:grpSpPr>
        <p:sp>
          <p:nvSpPr>
            <p:cNvPr id="407" name="Google Shape;407;p18"/>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8"/>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8"/>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8"/>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8"/>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8"/>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8"/>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18"/>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8"/>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18"/>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7" name="Google Shape;417;p18"/>
          <p:cNvSpPr/>
          <p:nvPr/>
        </p:nvSpPr>
        <p:spPr>
          <a:xfrm>
            <a:off x="-390525" y="4414100"/>
            <a:ext cx="1221900" cy="1221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hree columns">
  <p:cSld name="CUSTOM_2">
    <p:spTree>
      <p:nvGrpSpPr>
        <p:cNvPr id="1" name="Shape 487"/>
        <p:cNvGrpSpPr/>
        <p:nvPr/>
      </p:nvGrpSpPr>
      <p:grpSpPr>
        <a:xfrm>
          <a:off x="0" y="0"/>
          <a:ext cx="0" cy="0"/>
          <a:chOff x="0" y="0"/>
          <a:chExt cx="0" cy="0"/>
        </a:xfrm>
      </p:grpSpPr>
      <p:sp>
        <p:nvSpPr>
          <p:cNvPr id="488" name="Google Shape;488;p22"/>
          <p:cNvSpPr txBox="1">
            <a:spLocks noGrp="1"/>
          </p:cNvSpPr>
          <p:nvPr>
            <p:ph type="title"/>
          </p:nvPr>
        </p:nvSpPr>
        <p:spPr>
          <a:xfrm>
            <a:off x="937626"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89" name="Google Shape;489;p22"/>
          <p:cNvSpPr txBox="1">
            <a:spLocks noGrp="1"/>
          </p:cNvSpPr>
          <p:nvPr>
            <p:ph type="subTitle" idx="1"/>
          </p:nvPr>
        </p:nvSpPr>
        <p:spPr>
          <a:xfrm>
            <a:off x="93770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0" name="Google Shape;490;p22"/>
          <p:cNvSpPr txBox="1">
            <a:spLocks noGrp="1"/>
          </p:cNvSpPr>
          <p:nvPr>
            <p:ph type="title" idx="2"/>
          </p:nvPr>
        </p:nvSpPr>
        <p:spPr>
          <a:xfrm>
            <a:off x="3484347"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1" name="Google Shape;491;p22"/>
          <p:cNvSpPr txBox="1">
            <a:spLocks noGrp="1"/>
          </p:cNvSpPr>
          <p:nvPr>
            <p:ph type="subTitle" idx="3"/>
          </p:nvPr>
        </p:nvSpPr>
        <p:spPr>
          <a:xfrm>
            <a:off x="3484420"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2" name="Google Shape;492;p22"/>
          <p:cNvSpPr txBox="1">
            <a:spLocks noGrp="1"/>
          </p:cNvSpPr>
          <p:nvPr>
            <p:ph type="title" idx="4"/>
          </p:nvPr>
        </p:nvSpPr>
        <p:spPr>
          <a:xfrm>
            <a:off x="6031074" y="149015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atin typeface="+mj-lt"/>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93" name="Google Shape;493;p22"/>
          <p:cNvSpPr txBox="1">
            <a:spLocks noGrp="1"/>
          </p:cNvSpPr>
          <p:nvPr>
            <p:ph type="subTitle" idx="5"/>
          </p:nvPr>
        </p:nvSpPr>
        <p:spPr>
          <a:xfrm>
            <a:off x="6031147" y="333212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atin typeface="+mn-lt"/>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494" name="Google Shape;494;p22"/>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atin typeface="+mj-lt"/>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95" name="Google Shape;495;p22"/>
          <p:cNvSpPr/>
          <p:nvPr/>
        </p:nvSpPr>
        <p:spPr>
          <a:xfrm>
            <a:off x="-952500" y="-106772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2"/>
          <p:cNvSpPr/>
          <p:nvPr/>
        </p:nvSpPr>
        <p:spPr>
          <a:xfrm>
            <a:off x="7826325" y="41434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7" name="Google Shape;497;p22"/>
          <p:cNvGrpSpPr/>
          <p:nvPr/>
        </p:nvGrpSpPr>
        <p:grpSpPr>
          <a:xfrm>
            <a:off x="228600" y="3757449"/>
            <a:ext cx="203100" cy="1116376"/>
            <a:chOff x="-485775" y="1233324"/>
            <a:chExt cx="203100" cy="1116376"/>
          </a:xfrm>
        </p:grpSpPr>
        <p:sp>
          <p:nvSpPr>
            <p:cNvPr id="498" name="Google Shape;498;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 name="Google Shape;508;p22"/>
          <p:cNvGrpSpPr/>
          <p:nvPr/>
        </p:nvGrpSpPr>
        <p:grpSpPr>
          <a:xfrm rot="5400000">
            <a:off x="8277225" y="-253589"/>
            <a:ext cx="203100" cy="1116376"/>
            <a:chOff x="-485775" y="1233324"/>
            <a:chExt cx="203100" cy="1116376"/>
          </a:xfrm>
        </p:grpSpPr>
        <p:sp>
          <p:nvSpPr>
            <p:cNvPr id="509" name="Google Shape;509;p22"/>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2"/>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2"/>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2"/>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2"/>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2"/>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2"/>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2"/>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2"/>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2"/>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anks">
  <p:cSld name="CUSTOM">
    <p:spTree>
      <p:nvGrpSpPr>
        <p:cNvPr id="1" name="Shape 623"/>
        <p:cNvGrpSpPr/>
        <p:nvPr/>
      </p:nvGrpSpPr>
      <p:grpSpPr>
        <a:xfrm>
          <a:off x="0" y="0"/>
          <a:ext cx="0" cy="0"/>
          <a:chOff x="0" y="0"/>
          <a:chExt cx="0" cy="0"/>
        </a:xfrm>
      </p:grpSpPr>
      <p:sp>
        <p:nvSpPr>
          <p:cNvPr id="624" name="Google Shape;624;p26"/>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lvl1pPr lvl="0" algn="r" rtl="0">
              <a:spcBef>
                <a:spcPts val="0"/>
              </a:spcBef>
              <a:spcAft>
                <a:spcPts val="0"/>
              </a:spcAft>
              <a:buSzPts val="5200"/>
              <a:buNone/>
              <a:defRPr sz="6600" b="1">
                <a:latin typeface="+mj-lt"/>
                <a:ea typeface="Oswald"/>
                <a:cs typeface="Oswald"/>
                <a:sym typeface="Oswald"/>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625" name="Google Shape;625;p26"/>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800"/>
              <a:buNone/>
              <a:defRPr>
                <a:solidFill>
                  <a:schemeClr val="dk1"/>
                </a:solidFill>
                <a:latin typeface="+mn-lt"/>
                <a:ea typeface="DM Sans"/>
                <a:cs typeface="DM Sans"/>
                <a:sym typeface="DM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dirty="0"/>
          </a:p>
        </p:txBody>
      </p:sp>
      <p:sp>
        <p:nvSpPr>
          <p:cNvPr id="627" name="Google Shape;627;p26"/>
          <p:cNvSpPr/>
          <p:nvPr/>
        </p:nvSpPr>
        <p:spPr>
          <a:xfrm flipH="1">
            <a:off x="7981950" y="4107450"/>
            <a:ext cx="1905000" cy="1905000"/>
          </a:xfrm>
          <a:prstGeom prst="donut">
            <a:avLst>
              <a:gd name="adj" fmla="val 1738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6"/>
          <p:cNvSpPr/>
          <p:nvPr/>
        </p:nvSpPr>
        <p:spPr>
          <a:xfrm flipH="1">
            <a:off x="808475" y="-12361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6"/>
          <p:cNvSpPr/>
          <p:nvPr/>
        </p:nvSpPr>
        <p:spPr>
          <a:xfrm flipH="1">
            <a:off x="-1096687" y="18845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0" name="Google Shape;630;p26"/>
          <p:cNvGrpSpPr/>
          <p:nvPr/>
        </p:nvGrpSpPr>
        <p:grpSpPr>
          <a:xfrm flipH="1">
            <a:off x="2713363" y="1495636"/>
            <a:ext cx="203100" cy="1116376"/>
            <a:chOff x="-485775" y="1233324"/>
            <a:chExt cx="203100" cy="1116376"/>
          </a:xfrm>
        </p:grpSpPr>
        <p:sp>
          <p:nvSpPr>
            <p:cNvPr id="631" name="Google Shape;631;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1" name="Google Shape;641;p26"/>
          <p:cNvGrpSpPr/>
          <p:nvPr/>
        </p:nvGrpSpPr>
        <p:grpSpPr>
          <a:xfrm rot="5400000">
            <a:off x="7664950" y="-263114"/>
            <a:ext cx="203100" cy="1116376"/>
            <a:chOff x="-485775" y="1233324"/>
            <a:chExt cx="203100" cy="1116376"/>
          </a:xfrm>
        </p:grpSpPr>
        <p:sp>
          <p:nvSpPr>
            <p:cNvPr id="642" name="Google Shape;642;p26"/>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6"/>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6"/>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6"/>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6"/>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6"/>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6"/>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26"/>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6"/>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6"/>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CUSTOM_14">
    <p:spTree>
      <p:nvGrpSpPr>
        <p:cNvPr id="1" name="Shape 652"/>
        <p:cNvGrpSpPr/>
        <p:nvPr/>
      </p:nvGrpSpPr>
      <p:grpSpPr>
        <a:xfrm>
          <a:off x="0" y="0"/>
          <a:ext cx="0" cy="0"/>
          <a:chOff x="0" y="0"/>
          <a:chExt cx="0" cy="0"/>
        </a:xfrm>
      </p:grpSpPr>
      <p:sp>
        <p:nvSpPr>
          <p:cNvPr id="653" name="Google Shape;653;p27"/>
          <p:cNvSpPr/>
          <p:nvPr/>
        </p:nvSpPr>
        <p:spPr>
          <a:xfrm rot="10800000" flipH="1">
            <a:off x="-1212900" y="2960900"/>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7"/>
          <p:cNvSpPr/>
          <p:nvPr/>
        </p:nvSpPr>
        <p:spPr>
          <a:xfrm rot="10800000">
            <a:off x="3393263" y="-1363475"/>
            <a:ext cx="2229000" cy="2229000"/>
          </a:xfrm>
          <a:prstGeom prst="donut">
            <a:avLst>
              <a:gd name="adj" fmla="val 16542"/>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5" name="Google Shape;655;p27"/>
          <p:cNvGrpSpPr/>
          <p:nvPr/>
        </p:nvGrpSpPr>
        <p:grpSpPr>
          <a:xfrm rot="5400000" flipH="1">
            <a:off x="1683050" y="4289013"/>
            <a:ext cx="203100" cy="1116376"/>
            <a:chOff x="-485775" y="1233324"/>
            <a:chExt cx="203100" cy="1116376"/>
          </a:xfrm>
        </p:grpSpPr>
        <p:sp>
          <p:nvSpPr>
            <p:cNvPr id="656" name="Google Shape;656;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6" name="Google Shape;666;p27"/>
          <p:cNvSpPr/>
          <p:nvPr/>
        </p:nvSpPr>
        <p:spPr>
          <a:xfrm rot="10800000" flipH="1">
            <a:off x="7427100" y="3398200"/>
            <a:ext cx="2669400" cy="2669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7" name="Google Shape;667;p27"/>
          <p:cNvGrpSpPr/>
          <p:nvPr/>
        </p:nvGrpSpPr>
        <p:grpSpPr>
          <a:xfrm rot="10800000" flipH="1">
            <a:off x="8607725" y="1898238"/>
            <a:ext cx="203100" cy="1116376"/>
            <a:chOff x="-485775" y="1233324"/>
            <a:chExt cx="203100" cy="1116376"/>
          </a:xfrm>
        </p:grpSpPr>
        <p:sp>
          <p:nvSpPr>
            <p:cNvPr id="668" name="Google Shape;668;p27"/>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27"/>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27"/>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7"/>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7"/>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7"/>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7"/>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7"/>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7"/>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7"/>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Oswald"/>
              <a:buNone/>
              <a:defRPr sz="3500" b="1">
                <a:solidFill>
                  <a:schemeClr val="dk1"/>
                </a:solidFill>
                <a:latin typeface="Oswald"/>
                <a:ea typeface="Oswald"/>
                <a:cs typeface="Oswald"/>
                <a:sym typeface="Oswal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1pPr>
            <a:lvl2pPr marL="914400" lvl="1"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2pPr>
            <a:lvl3pPr marL="1371600" lvl="2"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3pPr>
            <a:lvl4pPr marL="1828800" lvl="3"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4pPr>
            <a:lvl5pPr marL="2286000" lvl="4"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5pPr>
            <a:lvl6pPr marL="2743200" lvl="5"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6pPr>
            <a:lvl7pPr marL="3200400" lvl="6"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7pPr>
            <a:lvl8pPr marL="3657600" lvl="7"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8pPr>
            <a:lvl9pPr marL="4114800" lvl="8" indent="-330200">
              <a:lnSpc>
                <a:spcPct val="115000"/>
              </a:lnSpc>
              <a:spcBef>
                <a:spcPts val="0"/>
              </a:spcBef>
              <a:spcAft>
                <a:spcPts val="0"/>
              </a:spcAft>
              <a:buClr>
                <a:schemeClr val="dk1"/>
              </a:buClr>
              <a:buSzPts val="1600"/>
              <a:buFont typeface="DM Sans"/>
              <a:buChar char="■"/>
              <a:defRPr sz="1600">
                <a:solidFill>
                  <a:schemeClr val="dk1"/>
                </a:solidFill>
                <a:latin typeface="DM Sans"/>
                <a:ea typeface="DM Sans"/>
                <a:cs typeface="DM Sans"/>
                <a:sym typeface="DM Sans"/>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3" r:id="rId3"/>
    <p:sldLayoutId id="2147483658" r:id="rId4"/>
    <p:sldLayoutId id="2147483659" r:id="rId5"/>
    <p:sldLayoutId id="2147483664" r:id="rId6"/>
    <p:sldLayoutId id="2147483668" r:id="rId7"/>
    <p:sldLayoutId id="2147483672" r:id="rId8"/>
    <p:sldLayoutId id="2147483673" r:id="rId9"/>
    <p:sldLayoutId id="2147483674" r:id="rId10"/>
    <p:sldLayoutId id="2147483675" r:id="rId11"/>
    <p:sldLayoutId id="2147483676" r:id="rId12"/>
    <p:sldLayoutId id="2147483679"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Roboto" panose="02000000000000000000" pitchFamily="2" charset="0"/>
          <a:cs typeface="Roboto" panose="02000000000000000000"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microsoft.com/office/2007/relationships/hdphoto" Target="../media/hdphoto4.wdp"/></Relationships>
</file>

<file path=ppt/slides/_rels/slide13.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microsoft.com/office/2007/relationships/hdphoto" Target="../media/hdphoto6.wdp"/><Relationship Id="rId5" Type="http://schemas.openxmlformats.org/officeDocument/2006/relationships/image" Target="../media/image11.pn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gQ_pnz8h1wQ" TargetMode="External"/><Relationship Id="rId2" Type="http://schemas.openxmlformats.org/officeDocument/2006/relationships/slideLayout" Target="../slideLayouts/slideLayout3.xml"/><Relationship Id="rId1" Type="http://schemas.openxmlformats.org/officeDocument/2006/relationships/video" Target="https://www.youtube.com/embed/gQ_pnz8h1wQ?feature=oembed" TargetMode="Externa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video" Target="https://www.youtube.com/embed/hTghEXKNj7g?feature=oembed" TargetMode="External"/><Relationship Id="rId5" Type="http://schemas.openxmlformats.org/officeDocument/2006/relationships/image" Target="../media/image8.jpeg"/><Relationship Id="rId4" Type="http://schemas.openxmlformats.org/officeDocument/2006/relationships/hyperlink" Target="https://www.youtube.com/watch?v=hTghEXKNj7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Shape 750"/>
        <p:cNvGrpSpPr/>
        <p:nvPr/>
      </p:nvGrpSpPr>
      <p:grpSpPr>
        <a:xfrm>
          <a:off x="0" y="0"/>
          <a:ext cx="0" cy="0"/>
          <a:chOff x="0" y="0"/>
          <a:chExt cx="0" cy="0"/>
        </a:xfrm>
      </p:grpSpPr>
      <p:sp>
        <p:nvSpPr>
          <p:cNvPr id="751" name="Google Shape;751;p33"/>
          <p:cNvSpPr txBox="1">
            <a:spLocks noGrp="1"/>
          </p:cNvSpPr>
          <p:nvPr>
            <p:ph type="ctrTitle"/>
          </p:nvPr>
        </p:nvSpPr>
        <p:spPr>
          <a:xfrm>
            <a:off x="713225" y="742950"/>
            <a:ext cx="5313502" cy="253104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5400" dirty="0"/>
              <a:t>PERFECT PROGRESSION</a:t>
            </a:r>
          </a:p>
        </p:txBody>
      </p:sp>
      <p:sp>
        <p:nvSpPr>
          <p:cNvPr id="752" name="Google Shape;752;p33"/>
          <p:cNvSpPr txBox="1">
            <a:spLocks noGrp="1"/>
          </p:cNvSpPr>
          <p:nvPr>
            <p:ph type="subTitle" idx="1"/>
          </p:nvPr>
        </p:nvSpPr>
        <p:spPr>
          <a:xfrm>
            <a:off x="713225" y="3312962"/>
            <a:ext cx="3012600" cy="63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September</a:t>
            </a:r>
            <a:endParaRPr dirty="0"/>
          </a:p>
        </p:txBody>
      </p:sp>
      <p:sp>
        <p:nvSpPr>
          <p:cNvPr id="753" name="Google Shape;753;p33"/>
          <p:cNvSpPr/>
          <p:nvPr/>
        </p:nvSpPr>
        <p:spPr>
          <a:xfrm>
            <a:off x="4934407" y="1894821"/>
            <a:ext cx="3949500" cy="3949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33"/>
          <p:cNvSpPr/>
          <p:nvPr/>
        </p:nvSpPr>
        <p:spPr>
          <a:xfrm>
            <a:off x="7249275" y="539500"/>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6" name="Google Shape;756;p33"/>
          <p:cNvGrpSpPr/>
          <p:nvPr/>
        </p:nvGrpSpPr>
        <p:grpSpPr>
          <a:xfrm>
            <a:off x="4495800" y="3224049"/>
            <a:ext cx="203100" cy="1116376"/>
            <a:chOff x="-485775" y="1233324"/>
            <a:chExt cx="203100" cy="1116376"/>
          </a:xfrm>
        </p:grpSpPr>
        <p:sp>
          <p:nvSpPr>
            <p:cNvPr id="757" name="Google Shape;757;p33"/>
            <p:cNvSpPr/>
            <p:nvPr/>
          </p:nvSpPr>
          <p:spPr>
            <a:xfrm>
              <a:off x="-485775" y="18429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3"/>
            <p:cNvSpPr/>
            <p:nvPr/>
          </p:nvSpPr>
          <p:spPr>
            <a:xfrm>
              <a:off x="-485775" y="19949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3"/>
            <p:cNvSpPr/>
            <p:nvPr/>
          </p:nvSpPr>
          <p:spPr>
            <a:xfrm>
              <a:off x="-485775" y="21469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3"/>
            <p:cNvSpPr/>
            <p:nvPr/>
          </p:nvSpPr>
          <p:spPr>
            <a:xfrm>
              <a:off x="-485775" y="22990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3"/>
            <p:cNvSpPr/>
            <p:nvPr/>
          </p:nvSpPr>
          <p:spPr>
            <a:xfrm>
              <a:off x="-333375" y="15381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3"/>
            <p:cNvSpPr/>
            <p:nvPr/>
          </p:nvSpPr>
          <p:spPr>
            <a:xfrm>
              <a:off x="-333375" y="16901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3"/>
            <p:cNvSpPr/>
            <p:nvPr/>
          </p:nvSpPr>
          <p:spPr>
            <a:xfrm>
              <a:off x="-333375" y="1842175"/>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3"/>
            <p:cNvSpPr/>
            <p:nvPr/>
          </p:nvSpPr>
          <p:spPr>
            <a:xfrm>
              <a:off x="-333375" y="1994200"/>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3"/>
            <p:cNvSpPr/>
            <p:nvPr/>
          </p:nvSpPr>
          <p:spPr>
            <a:xfrm>
              <a:off x="-333375" y="1233324"/>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3"/>
            <p:cNvSpPr/>
            <p:nvPr/>
          </p:nvSpPr>
          <p:spPr>
            <a:xfrm>
              <a:off x="-333375" y="1385349"/>
              <a:ext cx="50700" cy="50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le 1">
            <a:extLst>
              <a:ext uri="{FF2B5EF4-FFF2-40B4-BE49-F238E27FC236}">
                <a16:creationId xmlns:a16="http://schemas.microsoft.com/office/drawing/2014/main" id="{5DBE69BB-0553-400A-9C97-496DE6E723F3}"/>
              </a:ext>
            </a:extLst>
          </p:cNvPr>
          <p:cNvSpPr/>
          <p:nvPr/>
        </p:nvSpPr>
        <p:spPr>
          <a:xfrm>
            <a:off x="0" y="0"/>
            <a:ext cx="2833255" cy="539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mj-lt"/>
              </a:rPr>
              <a:t>STAFF EDITION</a:t>
            </a:r>
          </a:p>
        </p:txBody>
      </p:sp>
      <p:pic>
        <p:nvPicPr>
          <p:cNvPr id="19" name="Picture 4" descr="See the source image">
            <a:extLst>
              <a:ext uri="{FF2B5EF4-FFF2-40B4-BE49-F238E27FC236}">
                <a16:creationId xmlns:a16="http://schemas.microsoft.com/office/drawing/2014/main" id="{2139833B-253A-4E47-BCD0-76CC0EB85F48}"/>
              </a:ext>
            </a:extLst>
          </p:cNvPr>
          <p:cNvPicPr>
            <a:picLocks noChangeAspect="1" noChangeArrowheads="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4429574" y="784800"/>
            <a:ext cx="4358700" cy="4358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5" name="Google Shape;795;p35"/>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How can we overcome our own bias? </a:t>
            </a:r>
            <a:endParaRPr dirty="0"/>
          </a:p>
        </p:txBody>
      </p:sp>
      <p:sp>
        <p:nvSpPr>
          <p:cNvPr id="10" name="Subtitle 9">
            <a:extLst>
              <a:ext uri="{FF2B5EF4-FFF2-40B4-BE49-F238E27FC236}">
                <a16:creationId xmlns:a16="http://schemas.microsoft.com/office/drawing/2014/main" id="{5A167247-EF27-4768-8226-636D688009A0}"/>
              </a:ext>
            </a:extLst>
          </p:cNvPr>
          <p:cNvSpPr>
            <a:spLocks noGrp="1"/>
          </p:cNvSpPr>
          <p:nvPr>
            <p:ph type="subTitle" idx="20"/>
          </p:nvPr>
        </p:nvSpPr>
        <p:spPr>
          <a:xfrm>
            <a:off x="3514625" y="1524000"/>
            <a:ext cx="4906450" cy="2597727"/>
          </a:xfrm>
        </p:spPr>
        <p:txBody>
          <a:bodyPr/>
          <a:lstStyle/>
          <a:p>
            <a:pPr>
              <a:buClr>
                <a:schemeClr val="bg2"/>
              </a:buClr>
              <a:buFont typeface="Arial" panose="020B0604020202020204" pitchFamily="34" charset="0"/>
              <a:buChar char="•"/>
            </a:pPr>
            <a:r>
              <a:rPr lang="en-GB" dirty="0"/>
              <a:t>Do I truly believe that all students, regardless of race, ethnicity, gender, or socioeconomic background, are capable of being academically successful?</a:t>
            </a:r>
            <a:br>
              <a:rPr lang="en-GB" dirty="0"/>
            </a:br>
            <a:endParaRPr lang="en-GB" dirty="0"/>
          </a:p>
          <a:p>
            <a:pPr>
              <a:buClr>
                <a:schemeClr val="bg2"/>
              </a:buClr>
              <a:buFont typeface="Arial" panose="020B0604020202020204" pitchFamily="34" charset="0"/>
              <a:buChar char="•"/>
            </a:pPr>
            <a:r>
              <a:rPr lang="en-GB" dirty="0"/>
              <a:t>Do I have beliefs about their home lives or community that prevent me from seeing their academic potential?</a:t>
            </a:r>
            <a:br>
              <a:rPr lang="en-GB" dirty="0"/>
            </a:br>
            <a:endParaRPr lang="en-GB" dirty="0"/>
          </a:p>
          <a:p>
            <a:pPr>
              <a:buClr>
                <a:schemeClr val="bg2"/>
              </a:buClr>
              <a:buFont typeface="Arial" panose="020B0604020202020204" pitchFamily="34" charset="0"/>
              <a:buChar char="•"/>
            </a:pPr>
            <a:r>
              <a:rPr lang="en-GB" dirty="0"/>
              <a:t>Do I treat students how I want my own children (or children in my family) to be treated by their teacher?</a:t>
            </a:r>
          </a:p>
          <a:p>
            <a:endParaRPr lang="en-GB" dirty="0"/>
          </a:p>
        </p:txBody>
      </p:sp>
    </p:spTree>
    <p:extLst>
      <p:ext uri="{BB962C8B-B14F-4D97-AF65-F5344CB8AC3E}">
        <p14:creationId xmlns:p14="http://schemas.microsoft.com/office/powerpoint/2010/main" val="38816149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39"/>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BIAS-PROOF YOUR CLASSROOM</a:t>
            </a:r>
          </a:p>
        </p:txBody>
      </p:sp>
      <p:sp>
        <p:nvSpPr>
          <p:cNvPr id="19" name="TextBox 18">
            <a:extLst>
              <a:ext uri="{FF2B5EF4-FFF2-40B4-BE49-F238E27FC236}">
                <a16:creationId xmlns:a16="http://schemas.microsoft.com/office/drawing/2014/main" id="{2ED0ED8F-172A-4B3D-B88B-6C6856E2A3B0}"/>
              </a:ext>
            </a:extLst>
          </p:cNvPr>
          <p:cNvSpPr txBox="1"/>
          <p:nvPr/>
        </p:nvSpPr>
        <p:spPr>
          <a:xfrm>
            <a:off x="1086294" y="1642370"/>
            <a:ext cx="3216348" cy="1631216"/>
          </a:xfrm>
          <a:prstGeom prst="rect">
            <a:avLst/>
          </a:prstGeom>
          <a:noFill/>
        </p:spPr>
        <p:txBody>
          <a:bodyPr wrap="square">
            <a:spAutoFit/>
          </a:bodyPr>
          <a:lstStyle/>
          <a:p>
            <a:pPr marL="285750" indent="-285750">
              <a:buClr>
                <a:schemeClr val="bg2"/>
              </a:buClr>
              <a:buFont typeface="Arial" panose="020B0604020202020204" pitchFamily="34" charset="0"/>
              <a:buChar char="•"/>
            </a:pPr>
            <a:r>
              <a:rPr lang="en-GB" sz="2000" dirty="0">
                <a:latin typeface="+mn-lt"/>
              </a:rPr>
              <a:t>Be honest with yourself</a:t>
            </a:r>
          </a:p>
          <a:p>
            <a:pPr marL="285750" indent="-285750">
              <a:buClr>
                <a:schemeClr val="bg2"/>
              </a:buClr>
              <a:buFont typeface="Arial" panose="020B0604020202020204" pitchFamily="34" charset="0"/>
              <a:buChar char="•"/>
            </a:pPr>
            <a:r>
              <a:rPr lang="en-GB" sz="2000" dirty="0">
                <a:latin typeface="+mn-lt"/>
              </a:rPr>
              <a:t>Show you care</a:t>
            </a:r>
          </a:p>
          <a:p>
            <a:pPr marL="285750" indent="-285750">
              <a:buClr>
                <a:schemeClr val="bg2"/>
              </a:buClr>
              <a:buFont typeface="Arial" panose="020B0604020202020204" pitchFamily="34" charset="0"/>
              <a:buChar char="•"/>
            </a:pPr>
            <a:r>
              <a:rPr lang="en-GB" sz="2000" dirty="0">
                <a:latin typeface="+mn-lt"/>
              </a:rPr>
              <a:t>Treat students their age</a:t>
            </a:r>
          </a:p>
          <a:p>
            <a:pPr marL="285750" indent="-285750">
              <a:buClr>
                <a:schemeClr val="bg2"/>
              </a:buClr>
              <a:buFont typeface="Arial" panose="020B0604020202020204" pitchFamily="34" charset="0"/>
              <a:buChar char="•"/>
            </a:pPr>
            <a:r>
              <a:rPr lang="en-GB" sz="2000" dirty="0">
                <a:latin typeface="+mn-lt"/>
              </a:rPr>
              <a:t>Don’t judge parents too quickly</a:t>
            </a:r>
          </a:p>
        </p:txBody>
      </p:sp>
      <p:sp>
        <p:nvSpPr>
          <p:cNvPr id="20" name="TextBox 19">
            <a:extLst>
              <a:ext uri="{FF2B5EF4-FFF2-40B4-BE49-F238E27FC236}">
                <a16:creationId xmlns:a16="http://schemas.microsoft.com/office/drawing/2014/main" id="{8FCFEEA7-81E6-4825-906A-67FBC88E1A33}"/>
              </a:ext>
            </a:extLst>
          </p:cNvPr>
          <p:cNvSpPr txBox="1"/>
          <p:nvPr/>
        </p:nvSpPr>
        <p:spPr>
          <a:xfrm>
            <a:off x="4572000" y="1642370"/>
            <a:ext cx="3572540" cy="2246769"/>
          </a:xfrm>
          <a:prstGeom prst="rect">
            <a:avLst/>
          </a:prstGeom>
          <a:noFill/>
        </p:spPr>
        <p:txBody>
          <a:bodyPr wrap="square">
            <a:spAutoFit/>
          </a:bodyPr>
          <a:lstStyle/>
          <a:p>
            <a:pPr marL="285750" indent="-285750">
              <a:buClr>
                <a:schemeClr val="bg2"/>
              </a:buClr>
              <a:buFont typeface="Arial" panose="020B0604020202020204" pitchFamily="34" charset="0"/>
              <a:buChar char="•"/>
            </a:pPr>
            <a:r>
              <a:rPr lang="en-GB" sz="2000" dirty="0">
                <a:latin typeface="+mn-lt"/>
              </a:rPr>
              <a:t>Don’t tolerate racism, misogyny etc from your students</a:t>
            </a:r>
          </a:p>
          <a:p>
            <a:pPr marL="285750" indent="-285750">
              <a:buClr>
                <a:schemeClr val="bg2"/>
              </a:buClr>
              <a:buFont typeface="Arial" panose="020B0604020202020204" pitchFamily="34" charset="0"/>
              <a:buChar char="•"/>
            </a:pPr>
            <a:r>
              <a:rPr lang="en-GB" sz="2000" dirty="0">
                <a:latin typeface="+mn-lt"/>
              </a:rPr>
              <a:t>Maintain expectations</a:t>
            </a:r>
          </a:p>
          <a:p>
            <a:pPr marL="285750" indent="-285750">
              <a:buClr>
                <a:schemeClr val="bg2"/>
              </a:buClr>
              <a:buFont typeface="Arial" panose="020B0604020202020204" pitchFamily="34" charset="0"/>
              <a:buChar char="•"/>
            </a:pPr>
            <a:r>
              <a:rPr lang="en-GB" sz="2000" dirty="0">
                <a:latin typeface="+mn-lt"/>
              </a:rPr>
              <a:t>Take testing seriously</a:t>
            </a:r>
          </a:p>
          <a:p>
            <a:pPr marL="285750" indent="-285750">
              <a:buClr>
                <a:schemeClr val="bg2"/>
              </a:buClr>
              <a:buFont typeface="Arial" panose="020B0604020202020204" pitchFamily="34" charset="0"/>
              <a:buChar char="•"/>
            </a:pPr>
            <a:r>
              <a:rPr lang="en-GB" sz="2000" dirty="0">
                <a:latin typeface="+mn-lt"/>
              </a:rPr>
              <a:t>Treat your problem student as a star pupil</a:t>
            </a:r>
          </a:p>
        </p:txBody>
      </p:sp>
    </p:spTree>
    <p:extLst>
      <p:ext uri="{BB962C8B-B14F-4D97-AF65-F5344CB8AC3E}">
        <p14:creationId xmlns:p14="http://schemas.microsoft.com/office/powerpoint/2010/main" val="34358373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9" name="Google Shape;829;p38"/>
          <p:cNvSpPr/>
          <p:nvPr/>
        </p:nvSpPr>
        <p:spPr>
          <a:xfrm>
            <a:off x="5191575" y="1460100"/>
            <a:ext cx="3359100" cy="3359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8"/>
          <p:cNvSpPr txBox="1">
            <a:spLocks noGrp="1"/>
          </p:cNvSpPr>
          <p:nvPr>
            <p:ph type="title" idx="2"/>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TAKEAWAY</a:t>
            </a:r>
          </a:p>
        </p:txBody>
      </p:sp>
      <p:sp>
        <p:nvSpPr>
          <p:cNvPr id="832" name="Google Shape;832;p38"/>
          <p:cNvSpPr txBox="1">
            <a:spLocks noGrp="1"/>
          </p:cNvSpPr>
          <p:nvPr>
            <p:ph type="title"/>
          </p:nvPr>
        </p:nvSpPr>
        <p:spPr>
          <a:xfrm>
            <a:off x="719999" y="1268631"/>
            <a:ext cx="3965415" cy="49637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What are you going to commit to trying? </a:t>
            </a:r>
          </a:p>
        </p:txBody>
      </p:sp>
      <p:grpSp>
        <p:nvGrpSpPr>
          <p:cNvPr id="834" name="Google Shape;834;p38"/>
          <p:cNvGrpSpPr/>
          <p:nvPr/>
        </p:nvGrpSpPr>
        <p:grpSpPr>
          <a:xfrm rot="10800000">
            <a:off x="8011488" y="2615836"/>
            <a:ext cx="203100" cy="1116376"/>
            <a:chOff x="-485775" y="1233324"/>
            <a:chExt cx="203100" cy="1116376"/>
          </a:xfrm>
        </p:grpSpPr>
        <p:sp>
          <p:nvSpPr>
            <p:cNvPr id="835" name="Google Shape;835;p38"/>
            <p:cNvSpPr/>
            <p:nvPr/>
          </p:nvSpPr>
          <p:spPr>
            <a:xfrm>
              <a:off x="-485775" y="18429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8"/>
            <p:cNvSpPr/>
            <p:nvPr/>
          </p:nvSpPr>
          <p:spPr>
            <a:xfrm>
              <a:off x="-485775" y="19949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8"/>
            <p:cNvSpPr/>
            <p:nvPr/>
          </p:nvSpPr>
          <p:spPr>
            <a:xfrm>
              <a:off x="-485775" y="21469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8"/>
            <p:cNvSpPr/>
            <p:nvPr/>
          </p:nvSpPr>
          <p:spPr>
            <a:xfrm>
              <a:off x="-485775" y="22990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8"/>
            <p:cNvSpPr/>
            <p:nvPr/>
          </p:nvSpPr>
          <p:spPr>
            <a:xfrm>
              <a:off x="-333375" y="15381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8"/>
            <p:cNvSpPr/>
            <p:nvPr/>
          </p:nvSpPr>
          <p:spPr>
            <a:xfrm>
              <a:off x="-333375" y="16901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8"/>
            <p:cNvSpPr/>
            <p:nvPr/>
          </p:nvSpPr>
          <p:spPr>
            <a:xfrm>
              <a:off x="-333375" y="1842175"/>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8"/>
            <p:cNvSpPr/>
            <p:nvPr/>
          </p:nvSpPr>
          <p:spPr>
            <a:xfrm>
              <a:off x="-333375" y="1994200"/>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8"/>
            <p:cNvSpPr/>
            <p:nvPr/>
          </p:nvSpPr>
          <p:spPr>
            <a:xfrm>
              <a:off x="-333375" y="1233324"/>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8"/>
            <p:cNvSpPr/>
            <p:nvPr/>
          </p:nvSpPr>
          <p:spPr>
            <a:xfrm>
              <a:off x="-333375" y="1385349"/>
              <a:ext cx="50700" cy="507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5" name="Google Shape;845;p38"/>
          <p:cNvSpPr/>
          <p:nvPr/>
        </p:nvSpPr>
        <p:spPr>
          <a:xfrm>
            <a:off x="7600200" y="328500"/>
            <a:ext cx="1171800" cy="1171800"/>
          </a:xfrm>
          <a:prstGeom prst="donut">
            <a:avLst>
              <a:gd name="adj" fmla="val 24938"/>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descr="A picture containing food, paper, dish&#10;&#10;Description automatically generated">
            <a:extLst>
              <a:ext uri="{FF2B5EF4-FFF2-40B4-BE49-F238E27FC236}">
                <a16:creationId xmlns:a16="http://schemas.microsoft.com/office/drawing/2014/main" id="{C501A859-3001-44D1-ABC0-F07AD1D73FF1}"/>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4826135" y="1132146"/>
            <a:ext cx="3353818" cy="335381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3"/>
        <p:cNvGrpSpPr/>
        <p:nvPr/>
      </p:nvGrpSpPr>
      <p:grpSpPr>
        <a:xfrm>
          <a:off x="0" y="0"/>
          <a:ext cx="0" cy="0"/>
          <a:chOff x="0" y="0"/>
          <a:chExt cx="0" cy="0"/>
        </a:xfrm>
      </p:grpSpPr>
      <p:pic>
        <p:nvPicPr>
          <p:cNvPr id="17" name="Google Shape;754;p33">
            <a:extLst>
              <a:ext uri="{FF2B5EF4-FFF2-40B4-BE49-F238E27FC236}">
                <a16:creationId xmlns:a16="http://schemas.microsoft.com/office/drawing/2014/main" id="{21E486D4-AFF9-494F-AA0C-6E6AB08A0CF8}"/>
              </a:ext>
            </a:extLst>
          </p:cNvPr>
          <p:cNvPicPr preferRelativeResize="0"/>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1233377" y="934868"/>
            <a:ext cx="6322828" cy="4208632"/>
          </a:xfrm>
          <a:prstGeom prst="rect">
            <a:avLst/>
          </a:prstGeom>
          <a:noFill/>
          <a:ln>
            <a:noFill/>
          </a:ln>
        </p:spPr>
      </p:pic>
      <p:sp>
        <p:nvSpPr>
          <p:cNvPr id="1774" name="Google Shape;1774;p68"/>
          <p:cNvSpPr txBox="1">
            <a:spLocks noGrp="1"/>
          </p:cNvSpPr>
          <p:nvPr>
            <p:ph type="ctrTitle"/>
          </p:nvPr>
        </p:nvSpPr>
        <p:spPr>
          <a:xfrm>
            <a:off x="3837425" y="807663"/>
            <a:ext cx="4487400" cy="11163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dirty="0"/>
              <a:t>THANKS!</a:t>
            </a:r>
            <a:endParaRPr dirty="0"/>
          </a:p>
        </p:txBody>
      </p:sp>
      <p:sp>
        <p:nvSpPr>
          <p:cNvPr id="1775" name="Google Shape;1775;p68"/>
          <p:cNvSpPr txBox="1">
            <a:spLocks noGrp="1"/>
          </p:cNvSpPr>
          <p:nvPr>
            <p:ph type="subTitle" idx="1"/>
          </p:nvPr>
        </p:nvSpPr>
        <p:spPr>
          <a:xfrm>
            <a:off x="4465925" y="1982513"/>
            <a:ext cx="3858900" cy="1728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GB" b="1" dirty="0"/>
              <a:t>See you next time</a:t>
            </a:r>
            <a:endParaRPr dirty="0"/>
          </a:p>
        </p:txBody>
      </p:sp>
      <p:grpSp>
        <p:nvGrpSpPr>
          <p:cNvPr id="8" name="Group 7">
            <a:extLst>
              <a:ext uri="{FF2B5EF4-FFF2-40B4-BE49-F238E27FC236}">
                <a16:creationId xmlns:a16="http://schemas.microsoft.com/office/drawing/2014/main" id="{B3BD3035-D06F-4888-A9B2-737A72E292CB}"/>
              </a:ext>
            </a:extLst>
          </p:cNvPr>
          <p:cNvGrpSpPr/>
          <p:nvPr/>
        </p:nvGrpSpPr>
        <p:grpSpPr>
          <a:xfrm>
            <a:off x="4465925" y="4196218"/>
            <a:ext cx="3239151" cy="680755"/>
            <a:chOff x="2892291" y="3412345"/>
            <a:chExt cx="4202635" cy="883244"/>
          </a:xfrm>
        </p:grpSpPr>
        <p:pic>
          <p:nvPicPr>
            <p:cNvPr id="3" name="Picture 2" descr="A picture containing text, clipart&#10;&#10;Description automatically generated">
              <a:extLst>
                <a:ext uri="{FF2B5EF4-FFF2-40B4-BE49-F238E27FC236}">
                  <a16:creationId xmlns:a16="http://schemas.microsoft.com/office/drawing/2014/main" id="{1FA07667-5A73-4D8C-AC31-E1A9CB9E90A9}"/>
                </a:ext>
              </a:extLst>
            </p:cNvPr>
            <p:cNvPicPr>
              <a:picLocks noChangeAspect="1"/>
            </p:cNvPicPr>
            <p:nvPr/>
          </p:nvPicPr>
          <p:blipFill>
            <a:blip r:embed="rId5" cstate="email">
              <a:alphaModFix amt="2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2892291" y="3412345"/>
              <a:ext cx="1219805" cy="829472"/>
            </a:xfrm>
            <a:prstGeom prst="rect">
              <a:avLst/>
            </a:prstGeom>
          </p:spPr>
        </p:pic>
        <p:pic>
          <p:nvPicPr>
            <p:cNvPr id="5" name="Picture 4" descr="A picture containing logo&#10;&#10;Description automatically generated">
              <a:extLst>
                <a:ext uri="{FF2B5EF4-FFF2-40B4-BE49-F238E27FC236}">
                  <a16:creationId xmlns:a16="http://schemas.microsoft.com/office/drawing/2014/main" id="{CB6E4521-4586-4FC8-B9B8-7975D4688632}"/>
                </a:ext>
              </a:extLst>
            </p:cNvPr>
            <p:cNvPicPr>
              <a:picLocks noChangeAspect="1"/>
            </p:cNvPicPr>
            <p:nvPr/>
          </p:nvPicPr>
          <p:blipFill>
            <a:blip r:embed="rId7" cstate="email">
              <a:alphaModFix amt="20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5879234" y="3468919"/>
              <a:ext cx="1215692" cy="826670"/>
            </a:xfrm>
            <a:prstGeom prst="rect">
              <a:avLst/>
            </a:prstGeom>
          </p:spPr>
        </p:pic>
        <p:pic>
          <p:nvPicPr>
            <p:cNvPr id="7" name="Picture 6" descr="Logo&#10;&#10;Description automatically generated">
              <a:extLst>
                <a:ext uri="{FF2B5EF4-FFF2-40B4-BE49-F238E27FC236}">
                  <a16:creationId xmlns:a16="http://schemas.microsoft.com/office/drawing/2014/main" id="{FA2204D6-BC0D-414B-A4E9-2935815468EB}"/>
                </a:ext>
              </a:extLst>
            </p:cNvPr>
            <p:cNvPicPr>
              <a:picLocks noChangeAspect="1"/>
            </p:cNvPicPr>
            <p:nvPr/>
          </p:nvPicPr>
          <p:blipFill>
            <a:blip r:embed="rId9" cstate="email">
              <a:alphaModFix amt="35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tretch>
              <a:fillRect/>
            </a:stretch>
          </p:blipFill>
          <p:spPr>
            <a:xfrm>
              <a:off x="4457157" y="3504593"/>
              <a:ext cx="1110768" cy="755322"/>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sp>
        <p:nvSpPr>
          <p:cNvPr id="795" name="Google Shape;795;p35"/>
          <p:cNvSpPr txBox="1">
            <a:spLocks noGrp="1"/>
          </p:cNvSpPr>
          <p:nvPr>
            <p:ph type="title" idx="21"/>
          </p:nvPr>
        </p:nvSpPr>
        <p:spPr>
          <a:xfrm>
            <a:off x="713225" y="2038350"/>
            <a:ext cx="2801400" cy="107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Aims</a:t>
            </a:r>
            <a:endParaRPr dirty="0"/>
          </a:p>
        </p:txBody>
      </p:sp>
      <p:sp>
        <p:nvSpPr>
          <p:cNvPr id="10" name="Subtitle 9">
            <a:extLst>
              <a:ext uri="{FF2B5EF4-FFF2-40B4-BE49-F238E27FC236}">
                <a16:creationId xmlns:a16="http://schemas.microsoft.com/office/drawing/2014/main" id="{5A167247-EF27-4768-8226-636D688009A0}"/>
              </a:ext>
            </a:extLst>
          </p:cNvPr>
          <p:cNvSpPr>
            <a:spLocks noGrp="1"/>
          </p:cNvSpPr>
          <p:nvPr>
            <p:ph type="subTitle" idx="20"/>
          </p:nvPr>
        </p:nvSpPr>
        <p:spPr>
          <a:xfrm>
            <a:off x="3514625" y="1738745"/>
            <a:ext cx="4906450" cy="2382982"/>
          </a:xfrm>
        </p:spPr>
        <p:txBody>
          <a:bodyPr/>
          <a:lstStyle/>
          <a:p>
            <a:pPr>
              <a:buClr>
                <a:schemeClr val="bg2"/>
              </a:buClr>
              <a:buFont typeface="Arial" panose="020B0604020202020204" pitchFamily="34" charset="0"/>
              <a:buChar char="•"/>
            </a:pPr>
            <a:r>
              <a:rPr lang="en-GB" sz="1800" dirty="0"/>
              <a:t>How does L2 curriculum plan link to L3 and is this explicit? </a:t>
            </a:r>
          </a:p>
          <a:p>
            <a:pPr>
              <a:buClr>
                <a:schemeClr val="bg2"/>
              </a:buClr>
              <a:buFont typeface="Arial" panose="020B0604020202020204" pitchFamily="34" charset="0"/>
              <a:buChar char="•"/>
            </a:pPr>
            <a:endParaRPr lang="en-GB" sz="1800" dirty="0"/>
          </a:p>
          <a:p>
            <a:pPr>
              <a:buClr>
                <a:schemeClr val="bg2"/>
              </a:buClr>
              <a:buFont typeface="Arial" panose="020B0604020202020204" pitchFamily="34" charset="0"/>
              <a:buChar char="•"/>
            </a:pPr>
            <a:r>
              <a:rPr lang="en-GB" sz="1800" dirty="0"/>
              <a:t>What are the exact skills a student needs to work on to become ‘more L3’? </a:t>
            </a:r>
          </a:p>
          <a:p>
            <a:pPr>
              <a:buClr>
                <a:schemeClr val="bg2"/>
              </a:buClr>
              <a:buFont typeface="Arial" panose="020B0604020202020204" pitchFamily="34" charset="0"/>
              <a:buChar char="•"/>
            </a:pPr>
            <a:endParaRPr lang="en-GB" sz="1800" dirty="0"/>
          </a:p>
          <a:p>
            <a:pPr>
              <a:buClr>
                <a:schemeClr val="bg2"/>
              </a:buClr>
              <a:buFont typeface="Arial" panose="020B0604020202020204" pitchFamily="34" charset="0"/>
              <a:buChar char="•"/>
            </a:pPr>
            <a:r>
              <a:rPr lang="en-GB" sz="1800" dirty="0"/>
              <a:t>Categorisation and implicit bias </a:t>
            </a:r>
          </a:p>
          <a:p>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4429574" y="2208001"/>
            <a:ext cx="4552500" cy="455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056167"/>
            <a:ext cx="3423300" cy="361108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CONSIDER</a:t>
            </a:r>
            <a:br>
              <a:rPr lang="en-GB" sz="3600" dirty="0"/>
            </a:br>
            <a:r>
              <a:rPr lang="en-GB" sz="3600" dirty="0"/>
              <a:t>How do you introduce your Level 2 learners to their next steps? </a:t>
            </a:r>
            <a:endParaRPr sz="3600" dirty="0"/>
          </a:p>
        </p:txBody>
      </p:sp>
      <p:pic>
        <p:nvPicPr>
          <p:cNvPr id="1032" name="Picture 8" descr="See the source image">
            <a:extLst>
              <a:ext uri="{FF2B5EF4-FFF2-40B4-BE49-F238E27FC236}">
                <a16:creationId xmlns:a16="http://schemas.microsoft.com/office/drawing/2014/main" id="{F1DBAD02-A1E0-4D4D-AF9F-0CB62151BF4C}"/>
              </a:ext>
            </a:extLst>
          </p:cNvPr>
          <p:cNvPicPr>
            <a:picLocks noChangeAspect="1" noChangeArrowheads="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674938" y="413226"/>
            <a:ext cx="51435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138" name="Google Shape;1138;p47"/>
          <p:cNvSpPr/>
          <p:nvPr/>
        </p:nvSpPr>
        <p:spPr>
          <a:xfrm>
            <a:off x="4335422" y="418326"/>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68D6479-CDA0-4ED5-AF81-557F6E54A295}"/>
              </a:ext>
            </a:extLst>
          </p:cNvPr>
          <p:cNvSpPr txBox="1"/>
          <p:nvPr/>
        </p:nvSpPr>
        <p:spPr>
          <a:xfrm>
            <a:off x="6253716" y="4581145"/>
            <a:ext cx="1784498" cy="307777"/>
          </a:xfrm>
          <a:prstGeom prst="rect">
            <a:avLst/>
          </a:prstGeom>
          <a:noFill/>
        </p:spPr>
        <p:txBody>
          <a:bodyPr wrap="square">
            <a:spAutoFit/>
          </a:bodyPr>
          <a:lstStyle/>
          <a:p>
            <a:r>
              <a:rPr lang="en-GB" sz="1400" dirty="0">
                <a:solidFill>
                  <a:schemeClr val="bg2"/>
                </a:solidFill>
                <a:latin typeface="+mn-lt"/>
                <a:hlinkClick r:id="rId3">
                  <a:extLst>
                    <a:ext uri="{A12FA001-AC4F-418D-AE19-62706E023703}">
                      <ahyp:hlinkClr xmlns:ahyp="http://schemas.microsoft.com/office/drawing/2018/hyperlinkcolor" val="tx"/>
                    </a:ext>
                  </a:extLst>
                </a:hlinkClick>
              </a:rPr>
              <a:t>Watch on YouTube</a:t>
            </a:r>
            <a:endParaRPr lang="en-GB" sz="1400" dirty="0">
              <a:solidFill>
                <a:schemeClr val="bg2"/>
              </a:solidFill>
              <a:latin typeface="+mn-lt"/>
            </a:endParaRPr>
          </a:p>
        </p:txBody>
      </p:sp>
      <p:pic>
        <p:nvPicPr>
          <p:cNvPr id="3" name="Online Media 2" title="Staff Staying the course Q2">
            <a:hlinkClick r:id="" action="ppaction://media"/>
            <a:extLst>
              <a:ext uri="{FF2B5EF4-FFF2-40B4-BE49-F238E27FC236}">
                <a16:creationId xmlns:a16="http://schemas.microsoft.com/office/drawing/2014/main" id="{13C20B15-00F1-44E4-BA26-9D04E97B163E}"/>
              </a:ext>
            </a:extLst>
          </p:cNvPr>
          <p:cNvPicPr>
            <a:picLocks noRot="1" noChangeAspect="1"/>
          </p:cNvPicPr>
          <p:nvPr>
            <a:videoFile r:link="rId1"/>
          </p:nvPr>
        </p:nvPicPr>
        <p:blipFill>
          <a:blip r:embed="rId4"/>
          <a:stretch>
            <a:fillRect/>
          </a:stretch>
        </p:blipFill>
        <p:spPr>
          <a:xfrm>
            <a:off x="513584" y="357416"/>
            <a:ext cx="7188083" cy="4061267"/>
          </a:xfrm>
          <a:prstGeom prst="rect">
            <a:avLst/>
          </a:prstGeom>
          <a:ln w="127000">
            <a:solidFill>
              <a:schemeClr val="bg2"/>
            </a:solidFill>
            <a:miter lim="800000"/>
          </a:ln>
        </p:spPr>
      </p:pic>
    </p:spTree>
    <p:extLst>
      <p:ext uri="{BB962C8B-B14F-4D97-AF65-F5344CB8AC3E}">
        <p14:creationId xmlns:p14="http://schemas.microsoft.com/office/powerpoint/2010/main" val="44686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39"/>
          <p:cNvSpPr txBox="1">
            <a:spLocks noGrp="1"/>
          </p:cNvSpPr>
          <p:nvPr>
            <p:ph type="title" idx="6"/>
          </p:nvPr>
        </p:nvSpPr>
        <p:spPr>
          <a:xfrm>
            <a:off x="720000" y="434100"/>
            <a:ext cx="7704000" cy="64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LINKING L2 &amp; L3 CURRICULUMS</a:t>
            </a:r>
          </a:p>
        </p:txBody>
      </p:sp>
      <p:sp>
        <p:nvSpPr>
          <p:cNvPr id="852" name="Google Shape;852;p39"/>
          <p:cNvSpPr txBox="1">
            <a:spLocks noGrp="1"/>
          </p:cNvSpPr>
          <p:nvPr>
            <p:ph type="subTitle" idx="1"/>
          </p:nvPr>
        </p:nvSpPr>
        <p:spPr>
          <a:xfrm>
            <a:off x="1356971" y="2886304"/>
            <a:ext cx="1336610"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Do you talk to L2s about L3? </a:t>
            </a:r>
          </a:p>
        </p:txBody>
      </p:sp>
      <p:sp>
        <p:nvSpPr>
          <p:cNvPr id="854" name="Google Shape;854;p39"/>
          <p:cNvSpPr txBox="1">
            <a:spLocks noGrp="1"/>
          </p:cNvSpPr>
          <p:nvPr>
            <p:ph type="subTitle" idx="3"/>
          </p:nvPr>
        </p:nvSpPr>
        <p:spPr>
          <a:xfrm>
            <a:off x="3841892" y="2886304"/>
            <a:ext cx="1460210"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Is there content from L3 built into your SOL? </a:t>
            </a:r>
          </a:p>
        </p:txBody>
      </p:sp>
      <p:sp>
        <p:nvSpPr>
          <p:cNvPr id="856" name="Google Shape;856;p39"/>
          <p:cNvSpPr txBox="1">
            <a:spLocks noGrp="1"/>
          </p:cNvSpPr>
          <p:nvPr>
            <p:ph type="subTitle" idx="5"/>
          </p:nvPr>
        </p:nvSpPr>
        <p:spPr>
          <a:xfrm>
            <a:off x="6303567" y="2886304"/>
            <a:ext cx="1630314" cy="70115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t>Do your L2 and L3 learners have any contact? </a:t>
            </a:r>
          </a:p>
        </p:txBody>
      </p:sp>
      <p:sp>
        <p:nvSpPr>
          <p:cNvPr id="857" name="Google Shape;857;p39"/>
          <p:cNvSpPr/>
          <p:nvPr/>
        </p:nvSpPr>
        <p:spPr>
          <a:xfrm>
            <a:off x="1568076" y="191961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9"/>
          <p:cNvSpPr/>
          <p:nvPr/>
        </p:nvSpPr>
        <p:spPr>
          <a:xfrm>
            <a:off x="4114797" y="191961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59" name="Google Shape;859;p39"/>
          <p:cNvSpPr/>
          <p:nvPr/>
        </p:nvSpPr>
        <p:spPr>
          <a:xfrm>
            <a:off x="6661524" y="1919619"/>
            <a:ext cx="914400" cy="914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Graphic 2">
            <a:extLst>
              <a:ext uri="{FF2B5EF4-FFF2-40B4-BE49-F238E27FC236}">
                <a16:creationId xmlns:a16="http://schemas.microsoft.com/office/drawing/2014/main" id="{C9C17AD2-5C5C-482B-99D3-F0E67E20B7D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704321" y="2032550"/>
            <a:ext cx="641910" cy="641910"/>
          </a:xfrm>
          <a:prstGeom prst="rect">
            <a:avLst/>
          </a:prstGeom>
        </p:spPr>
      </p:pic>
      <p:pic>
        <p:nvPicPr>
          <p:cNvPr id="16" name="Graphic 15">
            <a:extLst>
              <a:ext uri="{FF2B5EF4-FFF2-40B4-BE49-F238E27FC236}">
                <a16:creationId xmlns:a16="http://schemas.microsoft.com/office/drawing/2014/main" id="{189344B7-9742-44CC-B05B-96034C367218}"/>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4251042" y="2032550"/>
            <a:ext cx="641910" cy="641910"/>
          </a:xfrm>
          <a:prstGeom prst="rect">
            <a:avLst/>
          </a:prstGeom>
        </p:spPr>
      </p:pic>
      <p:pic>
        <p:nvPicPr>
          <p:cNvPr id="17" name="Graphic 16">
            <a:extLst>
              <a:ext uri="{FF2B5EF4-FFF2-40B4-BE49-F238E27FC236}">
                <a16:creationId xmlns:a16="http://schemas.microsoft.com/office/drawing/2014/main" id="{3883627B-7856-4EA9-A305-0A3736D7538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797769" y="2032550"/>
            <a:ext cx="641910" cy="64191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8"/>
        <p:cNvGrpSpPr/>
        <p:nvPr/>
      </p:nvGrpSpPr>
      <p:grpSpPr>
        <a:xfrm>
          <a:off x="0" y="0"/>
          <a:ext cx="0" cy="0"/>
          <a:chOff x="0" y="0"/>
          <a:chExt cx="0" cy="0"/>
        </a:xfrm>
      </p:grpSpPr>
      <p:sp>
        <p:nvSpPr>
          <p:cNvPr id="1322" name="Google Shape;1322;p55"/>
          <p:cNvSpPr txBox="1">
            <a:spLocks noGrp="1"/>
          </p:cNvSpPr>
          <p:nvPr>
            <p:ph type="title"/>
          </p:nvPr>
        </p:nvSpPr>
        <p:spPr>
          <a:xfrm>
            <a:off x="502653" y="433972"/>
            <a:ext cx="7977433" cy="160026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What are the skills a level 2 learner needs to learn to progress onto a level 3? </a:t>
            </a:r>
          </a:p>
        </p:txBody>
      </p:sp>
      <p:sp>
        <p:nvSpPr>
          <p:cNvPr id="1323" name="Google Shape;1323;p55"/>
          <p:cNvSpPr txBox="1"/>
          <p:nvPr/>
        </p:nvSpPr>
        <p:spPr>
          <a:xfrm>
            <a:off x="813725" y="3265194"/>
            <a:ext cx="1901122" cy="989100"/>
          </a:xfrm>
          <a:prstGeom prst="rect">
            <a:avLst/>
          </a:prstGeom>
          <a:noFill/>
          <a:ln>
            <a:noFill/>
          </a:ln>
        </p:spPr>
        <p:txBody>
          <a:bodyPr spcFirstLastPara="1" wrap="square" lIns="91425" tIns="91425" rIns="91425" bIns="91425" anchor="t" anchorCtr="0">
            <a:noAutofit/>
          </a:bodyPr>
          <a:lstStyle/>
          <a:p>
            <a:pPr marL="139700" lvl="0" algn="ctr" rtl="0">
              <a:spcBef>
                <a:spcPts val="0"/>
              </a:spcBef>
              <a:spcAft>
                <a:spcPts val="0"/>
              </a:spcAft>
              <a:buClr>
                <a:schemeClr val="lt1"/>
              </a:buClr>
              <a:buSzPts val="1400"/>
            </a:pPr>
            <a:r>
              <a:rPr lang="en-GB" dirty="0">
                <a:solidFill>
                  <a:schemeClr val="lt1"/>
                </a:solidFill>
                <a:latin typeface="+mn-lt"/>
                <a:ea typeface="DM Sans"/>
                <a:cs typeface="DM Sans"/>
                <a:sym typeface="DM Sans"/>
              </a:rPr>
              <a:t>Including Maths and English.</a:t>
            </a:r>
            <a:endParaRPr dirty="0">
              <a:solidFill>
                <a:schemeClr val="lt1"/>
              </a:solidFill>
              <a:latin typeface="+mn-lt"/>
              <a:ea typeface="DM Sans"/>
              <a:cs typeface="DM Sans"/>
              <a:sym typeface="DM Sans"/>
            </a:endParaRPr>
          </a:p>
        </p:txBody>
      </p:sp>
      <p:sp>
        <p:nvSpPr>
          <p:cNvPr id="1324" name="Google Shape;1324;p55"/>
          <p:cNvSpPr txBox="1"/>
          <p:nvPr/>
        </p:nvSpPr>
        <p:spPr>
          <a:xfrm>
            <a:off x="810853" y="2659559"/>
            <a:ext cx="1903994" cy="428100"/>
          </a:xfrm>
          <a:prstGeom prst="rect">
            <a:avLst/>
          </a:prstGeom>
          <a:noFill/>
          <a:ln>
            <a:noFill/>
          </a:ln>
        </p:spPr>
        <p:txBody>
          <a:bodyPr spcFirstLastPara="1" wrap="square" lIns="91425" tIns="183600" rIns="91425" bIns="0" anchor="ctr" anchorCtr="0">
            <a:noAutofit/>
          </a:bodyPr>
          <a:lstStyle/>
          <a:p>
            <a:pPr marL="0" lvl="0" indent="0" algn="ctr" rtl="0">
              <a:lnSpc>
                <a:spcPct val="100000"/>
              </a:lnSpc>
              <a:spcBef>
                <a:spcPts val="0"/>
              </a:spcBef>
              <a:spcAft>
                <a:spcPts val="1600"/>
              </a:spcAft>
              <a:buNone/>
            </a:pPr>
            <a:r>
              <a:rPr lang="en-GB" sz="2000" b="1" dirty="0">
                <a:solidFill>
                  <a:schemeClr val="lt1"/>
                </a:solidFill>
                <a:latin typeface="Oswald"/>
                <a:ea typeface="Oswald"/>
                <a:cs typeface="Oswald"/>
                <a:sym typeface="Oswald"/>
              </a:rPr>
              <a:t>LEVEL 2 QUALIFICATION</a:t>
            </a:r>
          </a:p>
        </p:txBody>
      </p:sp>
      <p:sp>
        <p:nvSpPr>
          <p:cNvPr id="43" name="TextBox 42">
            <a:extLst>
              <a:ext uri="{FF2B5EF4-FFF2-40B4-BE49-F238E27FC236}">
                <a16:creationId xmlns:a16="http://schemas.microsoft.com/office/drawing/2014/main" id="{ED84E311-AB44-4FDD-BDF9-01A8E64BA61D}"/>
              </a:ext>
            </a:extLst>
          </p:cNvPr>
          <p:cNvSpPr txBox="1"/>
          <p:nvPr/>
        </p:nvSpPr>
        <p:spPr>
          <a:xfrm>
            <a:off x="1107559" y="2123003"/>
            <a:ext cx="6767622" cy="523220"/>
          </a:xfrm>
          <a:prstGeom prst="rect">
            <a:avLst/>
          </a:prstGeom>
          <a:noFill/>
        </p:spPr>
        <p:txBody>
          <a:bodyPr wrap="square">
            <a:spAutoFit/>
          </a:bodyPr>
          <a:lstStyle/>
          <a:p>
            <a:pPr lvl="0"/>
            <a:r>
              <a:rPr lang="en-GB" dirty="0">
                <a:latin typeface="+mn-lt"/>
              </a:rPr>
              <a:t>Level 2 study programmes are to develop students’ confidence, self-esteem, employability skills and work-readiness, ‘recalibrating attitudes and behaviours’. </a:t>
            </a:r>
            <a:endParaRPr lang="en-US" dirty="0">
              <a:latin typeface="+mn-lt"/>
            </a:endParaRPr>
          </a:p>
        </p:txBody>
      </p:sp>
      <p:sp>
        <p:nvSpPr>
          <p:cNvPr id="46" name="TextBox 45">
            <a:extLst>
              <a:ext uri="{FF2B5EF4-FFF2-40B4-BE49-F238E27FC236}">
                <a16:creationId xmlns:a16="http://schemas.microsoft.com/office/drawing/2014/main" id="{F874D6C0-84B7-4A9F-B093-785523DFFC54}"/>
              </a:ext>
            </a:extLst>
          </p:cNvPr>
          <p:cNvSpPr txBox="1"/>
          <p:nvPr/>
        </p:nvSpPr>
        <p:spPr>
          <a:xfrm>
            <a:off x="1107559" y="2869299"/>
            <a:ext cx="4766930" cy="1384995"/>
          </a:xfrm>
          <a:prstGeom prst="rect">
            <a:avLst/>
          </a:prstGeom>
          <a:noFill/>
        </p:spPr>
        <p:txBody>
          <a:bodyPr wrap="square">
            <a:spAutoFit/>
          </a:bodyPr>
          <a:lstStyle/>
          <a:p>
            <a:pPr marL="285750" lvl="0" indent="-285750">
              <a:buClr>
                <a:schemeClr val="bg2"/>
              </a:buClr>
              <a:buFont typeface="Arial" panose="020B0604020202020204" pitchFamily="34" charset="0"/>
              <a:buChar char="•"/>
            </a:pPr>
            <a:r>
              <a:rPr lang="en-GB" dirty="0">
                <a:latin typeface="+mn-lt"/>
              </a:rPr>
              <a:t>providing regular feedback on the progress learners made and what they needed to do to further improve </a:t>
            </a:r>
            <a:endParaRPr lang="en-US" dirty="0">
              <a:latin typeface="+mn-lt"/>
            </a:endParaRPr>
          </a:p>
          <a:p>
            <a:pPr marL="285750" lvl="0" indent="-285750">
              <a:buClr>
                <a:schemeClr val="bg2"/>
              </a:buClr>
              <a:buFont typeface="Arial" panose="020B0604020202020204" pitchFamily="34" charset="0"/>
              <a:buChar char="•"/>
            </a:pPr>
            <a:r>
              <a:rPr lang="en-GB" dirty="0">
                <a:latin typeface="+mn-lt"/>
              </a:rPr>
              <a:t>modelling the behaviours and attitudes teachers wanted to see </a:t>
            </a:r>
            <a:endParaRPr lang="en-US" dirty="0">
              <a:latin typeface="+mn-lt"/>
            </a:endParaRPr>
          </a:p>
          <a:p>
            <a:pPr marL="285750" lvl="0" indent="-285750">
              <a:buClr>
                <a:schemeClr val="bg2"/>
              </a:buClr>
              <a:buFont typeface="Arial" panose="020B0604020202020204" pitchFamily="34" charset="0"/>
              <a:buChar char="•"/>
            </a:pPr>
            <a:r>
              <a:rPr lang="en-GB" dirty="0">
                <a:latin typeface="+mn-lt"/>
              </a:rPr>
              <a:t>personalising one-to-one tutorials </a:t>
            </a:r>
            <a:endParaRPr lang="en-US" dirty="0">
              <a:latin typeface="+mn-lt"/>
            </a:endParaRPr>
          </a:p>
          <a:p>
            <a:pPr marL="285750" lvl="0" indent="-285750">
              <a:buClr>
                <a:schemeClr val="bg2"/>
              </a:buClr>
              <a:buFont typeface="Arial" panose="020B0604020202020204" pitchFamily="34" charset="0"/>
              <a:buChar char="•"/>
            </a:pPr>
            <a:r>
              <a:rPr lang="en-GB" dirty="0">
                <a:latin typeface="+mn-lt"/>
              </a:rPr>
              <a:t>offering support services and group sessions</a:t>
            </a:r>
            <a:endParaRPr lang="en-US" dirty="0">
              <a:latin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Google Shape;850;p39"/>
          <p:cNvSpPr txBox="1">
            <a:spLocks noGrp="1"/>
          </p:cNvSpPr>
          <p:nvPr>
            <p:ph type="title" idx="6"/>
          </p:nvPr>
        </p:nvSpPr>
        <p:spPr>
          <a:xfrm>
            <a:off x="720000" y="85060"/>
            <a:ext cx="7704000" cy="178227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dirty="0"/>
              <a:t>CHARACTERISTICS OF A</a:t>
            </a:r>
            <a:br>
              <a:rPr lang="en-GB" dirty="0"/>
            </a:br>
            <a:r>
              <a:rPr lang="en-GB" dirty="0"/>
              <a:t> HIGH-QUALITY STUDY PROGRAMME</a:t>
            </a:r>
          </a:p>
        </p:txBody>
      </p:sp>
      <p:graphicFrame>
        <p:nvGraphicFramePr>
          <p:cNvPr id="21" name="Content Placeholder 2">
            <a:extLst>
              <a:ext uri="{FF2B5EF4-FFF2-40B4-BE49-F238E27FC236}">
                <a16:creationId xmlns:a16="http://schemas.microsoft.com/office/drawing/2014/main" id="{116FBE23-EC72-496C-838C-1006F6DD1E50}"/>
              </a:ext>
            </a:extLst>
          </p:cNvPr>
          <p:cNvGraphicFramePr>
            <a:graphicFrameLocks/>
          </p:cNvGraphicFramePr>
          <p:nvPr>
            <p:extLst>
              <p:ext uri="{D42A27DB-BD31-4B8C-83A1-F6EECF244321}">
                <p14:modId xmlns:p14="http://schemas.microsoft.com/office/powerpoint/2010/main" val="1664229848"/>
              </p:ext>
            </p:extLst>
          </p:nvPr>
        </p:nvGraphicFramePr>
        <p:xfrm>
          <a:off x="623776" y="1580707"/>
          <a:ext cx="8139276" cy="35627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78883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47"/>
          <p:cNvSpPr/>
          <p:nvPr/>
        </p:nvSpPr>
        <p:spPr>
          <a:xfrm>
            <a:off x="4429574" y="2208001"/>
            <a:ext cx="4552500" cy="4552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47"/>
          <p:cNvSpPr txBox="1">
            <a:spLocks noGrp="1"/>
          </p:cNvSpPr>
          <p:nvPr>
            <p:ph type="title"/>
          </p:nvPr>
        </p:nvSpPr>
        <p:spPr>
          <a:xfrm>
            <a:off x="720000" y="1056167"/>
            <a:ext cx="3423300" cy="361108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3600" dirty="0">
                <a:solidFill>
                  <a:schemeClr val="bg2"/>
                </a:solidFill>
              </a:rPr>
              <a:t>CONSIDER</a:t>
            </a:r>
            <a:br>
              <a:rPr lang="en-GB" sz="3600" dirty="0"/>
            </a:br>
            <a:r>
              <a:rPr lang="en-GB" sz="3600" dirty="0"/>
              <a:t>Teacher Expectations of Students: A self-fulfilling prophecy?</a:t>
            </a:r>
            <a:endParaRPr sz="3600" dirty="0"/>
          </a:p>
        </p:txBody>
      </p:sp>
      <p:sp>
        <p:nvSpPr>
          <p:cNvPr id="1138" name="Google Shape;1138;p47"/>
          <p:cNvSpPr/>
          <p:nvPr/>
        </p:nvSpPr>
        <p:spPr>
          <a:xfrm>
            <a:off x="4143300" y="784800"/>
            <a:ext cx="1171800" cy="1171800"/>
          </a:xfrm>
          <a:prstGeom prst="donut">
            <a:avLst>
              <a:gd name="adj" fmla="val 24938"/>
            </a:avLst>
          </a:prstGeom>
          <a:solidFill>
            <a:schemeClr val="bg2">
              <a:alpha val="8324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descr="A picture containing smoke, nature, coming, dark&#10;&#10;Description automatically generated">
            <a:extLst>
              <a:ext uri="{FF2B5EF4-FFF2-40B4-BE49-F238E27FC236}">
                <a16:creationId xmlns:a16="http://schemas.microsoft.com/office/drawing/2014/main" id="{621C211E-3F67-46CD-A7F0-B2FE8918AFBE}"/>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3120409" y="1623236"/>
            <a:ext cx="5442051" cy="3711649"/>
          </a:xfrm>
          <a:prstGeom prst="rect">
            <a:avLst/>
          </a:prstGeom>
        </p:spPr>
      </p:pic>
    </p:spTree>
    <p:extLst>
      <p:ext uri="{BB962C8B-B14F-4D97-AF65-F5344CB8AC3E}">
        <p14:creationId xmlns:p14="http://schemas.microsoft.com/office/powerpoint/2010/main" val="42872749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68D6479-CDA0-4ED5-AF81-557F6E54A295}"/>
              </a:ext>
            </a:extLst>
          </p:cNvPr>
          <p:cNvSpPr txBox="1"/>
          <p:nvPr/>
        </p:nvSpPr>
        <p:spPr>
          <a:xfrm>
            <a:off x="6253716" y="4581145"/>
            <a:ext cx="1784498" cy="307777"/>
          </a:xfrm>
          <a:prstGeom prst="rect">
            <a:avLst/>
          </a:prstGeom>
          <a:noFill/>
        </p:spPr>
        <p:txBody>
          <a:bodyPr wrap="square">
            <a:spAutoFit/>
          </a:bodyPr>
          <a:lstStyle/>
          <a:p>
            <a:r>
              <a:rPr lang="en-GB" sz="1400" dirty="0">
                <a:solidFill>
                  <a:schemeClr val="bg2"/>
                </a:solidFill>
                <a:latin typeface="+mn-lt"/>
                <a:hlinkClick r:id="rId4">
                  <a:extLst>
                    <a:ext uri="{A12FA001-AC4F-418D-AE19-62706E023703}">
                      <ahyp:hlinkClr xmlns:ahyp="http://schemas.microsoft.com/office/drawing/2018/hyperlinkcolor" val="tx"/>
                    </a:ext>
                  </a:extLst>
                </a:hlinkClick>
              </a:rPr>
              <a:t>Watch on YouTube</a:t>
            </a:r>
            <a:endParaRPr lang="en-GB" sz="1400" dirty="0">
              <a:solidFill>
                <a:schemeClr val="bg2"/>
              </a:solidFill>
              <a:latin typeface="+mn-lt"/>
            </a:endParaRPr>
          </a:p>
        </p:txBody>
      </p:sp>
      <p:pic>
        <p:nvPicPr>
          <p:cNvPr id="2" name="Online Media 1" title="The Pygmalion Effect and the Power of Positive Expectations">
            <a:hlinkClick r:id="" action="ppaction://media"/>
            <a:extLst>
              <a:ext uri="{FF2B5EF4-FFF2-40B4-BE49-F238E27FC236}">
                <a16:creationId xmlns:a16="http://schemas.microsoft.com/office/drawing/2014/main" id="{2BC80AF3-223A-4C63-A3EE-6A5AB529691C}"/>
              </a:ext>
            </a:extLst>
          </p:cNvPr>
          <p:cNvPicPr>
            <a:picLocks noRot="1" noChangeAspect="1"/>
          </p:cNvPicPr>
          <p:nvPr>
            <a:videoFile r:link="rId1"/>
          </p:nvPr>
        </p:nvPicPr>
        <p:blipFill>
          <a:blip r:embed="rId5"/>
          <a:stretch>
            <a:fillRect/>
          </a:stretch>
        </p:blipFill>
        <p:spPr>
          <a:xfrm>
            <a:off x="513584" y="357416"/>
            <a:ext cx="7188083" cy="4061267"/>
          </a:xfrm>
          <a:prstGeom prst="rect">
            <a:avLst/>
          </a:prstGeom>
          <a:ln w="127000">
            <a:solidFill>
              <a:schemeClr val="bg2"/>
            </a:solidFill>
            <a:miter lim="800000"/>
          </a:ln>
        </p:spPr>
      </p:pic>
    </p:spTree>
    <p:extLst>
      <p:ext uri="{BB962C8B-B14F-4D97-AF65-F5344CB8AC3E}">
        <p14:creationId xmlns:p14="http://schemas.microsoft.com/office/powerpoint/2010/main" val="3722008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Campaign Planning Tools by Slidesgo">
  <a:themeElements>
    <a:clrScheme name="Custom 8">
      <a:dk1>
        <a:srgbClr val="272727"/>
      </a:dk1>
      <a:lt1>
        <a:srgbClr val="F0F0F0"/>
      </a:lt1>
      <a:dk2>
        <a:srgbClr val="00CC99"/>
      </a:dk2>
      <a:lt2>
        <a:srgbClr val="666666"/>
      </a:lt2>
      <a:accent1>
        <a:srgbClr val="00CC99"/>
      </a:accent1>
      <a:accent2>
        <a:srgbClr val="FFFFFF"/>
      </a:accent2>
      <a:accent3>
        <a:srgbClr val="FFFFFF"/>
      </a:accent3>
      <a:accent4>
        <a:srgbClr val="FFFFFF"/>
      </a:accent4>
      <a:accent5>
        <a:srgbClr val="FFFFFF"/>
      </a:accent5>
      <a:accent6>
        <a:srgbClr val="FFFFFF"/>
      </a:accent6>
      <a:hlink>
        <a:srgbClr val="272727"/>
      </a:hlink>
      <a:folHlink>
        <a:srgbClr val="0097A7"/>
      </a:folHlink>
    </a:clrScheme>
    <a:fontScheme name="Custom 2">
      <a:majorFont>
        <a:latin typeface="Oswald"/>
        <a:ea typeface=""/>
        <a:cs typeface=""/>
      </a:majorFont>
      <a:minorFont>
        <a:latin typeface="Robo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TotalTime>
  <Words>1531</Words>
  <Application>Microsoft Office PowerPoint</Application>
  <PresentationFormat>On-screen Show (16:9)</PresentationFormat>
  <Paragraphs>69</Paragraphs>
  <Slides>13</Slides>
  <Notes>12</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Oswald</vt:lpstr>
      <vt:lpstr>DM Sans</vt:lpstr>
      <vt:lpstr>Roboto</vt:lpstr>
      <vt:lpstr>Fira Sans Extra Condensed Medium</vt:lpstr>
      <vt:lpstr>Arial</vt:lpstr>
      <vt:lpstr>Campaign Planning Tools by Slidesgo</vt:lpstr>
      <vt:lpstr>PERFECT PROGRESSION</vt:lpstr>
      <vt:lpstr>Aims</vt:lpstr>
      <vt:lpstr>CONSIDER How do you introduce your Level 2 learners to their next steps? </vt:lpstr>
      <vt:lpstr>PowerPoint Presentation</vt:lpstr>
      <vt:lpstr>LINKING L2 &amp; L3 CURRICULUMS</vt:lpstr>
      <vt:lpstr>What are the skills a level 2 learner needs to learn to progress onto a level 3? </vt:lpstr>
      <vt:lpstr>CHARACTERISTICS OF A  HIGH-QUALITY STUDY PROGRAMME</vt:lpstr>
      <vt:lpstr>CONSIDER Teacher Expectations of Students: A self-fulfilling prophecy?</vt:lpstr>
      <vt:lpstr>PowerPoint Presentation</vt:lpstr>
      <vt:lpstr>How can we overcome our own bias? </vt:lpstr>
      <vt:lpstr>BIAS-PROOF YOUR CLASSROOM</vt:lpstr>
      <vt:lpstr>TAKEAWAY</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CAMPAIGN PLANNING TOOLS</dc:title>
  <cp:lastModifiedBy>Shaun Daubney</cp:lastModifiedBy>
  <cp:revision>20</cp:revision>
  <dcterms:modified xsi:type="dcterms:W3CDTF">2022-03-14T11:33:47Z</dcterms:modified>
</cp:coreProperties>
</file>