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5"/>
  </p:notesMasterIdLst>
  <p:sldIdLst>
    <p:sldId id="256" r:id="rId2"/>
    <p:sldId id="258" r:id="rId3"/>
    <p:sldId id="312" r:id="rId4"/>
    <p:sldId id="274" r:id="rId5"/>
    <p:sldId id="270" r:id="rId6"/>
    <p:sldId id="316" r:id="rId7"/>
    <p:sldId id="261" r:id="rId8"/>
    <p:sldId id="313" r:id="rId9"/>
    <p:sldId id="278" r:id="rId10"/>
    <p:sldId id="317" r:id="rId11"/>
    <p:sldId id="318" r:id="rId12"/>
    <p:sldId id="319" r:id="rId13"/>
    <p:sldId id="315"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DM Sans" panose="020B0604020202020204" charset="0"/>
      <p:regular r:id="rId20"/>
      <p:bold r:id="rId21"/>
      <p:italic r:id="rId22"/>
      <p:boldItalic r:id="rId23"/>
    </p:embeddedFont>
    <p:embeddedFont>
      <p:font typeface="Fira Sans Extra Condensed Medium" panose="020B0604020202020204" charset="0"/>
      <p:regular r:id="rId24"/>
      <p:bold r:id="rId25"/>
      <p:italic r:id="rId26"/>
      <p:boldItalic r:id="rId27"/>
    </p:embeddedFont>
    <p:embeddedFont>
      <p:font typeface="Oswald" panose="00000500000000000000" pitchFamily="2" charset="0"/>
      <p:regular r:id="rId28"/>
      <p:bold r:id="rId29"/>
    </p:embeddedFont>
    <p:embeddedFont>
      <p:font typeface="Roboto" panose="02000000000000000000" pitchFamily="2" charset="0"/>
      <p:regular r:id="rId30"/>
      <p:bold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7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E1A421-3FA3-404B-9E1E-7E076A44511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4D1E9D9-9C83-448B-8F1B-3F4DC1AF4638}">
      <dgm:prSet/>
      <dgm:spPr/>
      <dgm:t>
        <a:bodyPr/>
        <a:lstStyle/>
        <a:p>
          <a:r>
            <a:rPr lang="en-GB" dirty="0">
              <a:latin typeface="+mn-lt"/>
              <a:cs typeface="Arial" panose="020B0604020202020204" pitchFamily="34" charset="0"/>
            </a:rPr>
            <a:t>As the Government requires every student to now achieve a grade 4 or above in Maths and English you will be able to retake the exam if you achieved under this.</a:t>
          </a:r>
          <a:endParaRPr lang="en-US" dirty="0">
            <a:latin typeface="+mn-lt"/>
            <a:cs typeface="Arial" panose="020B0604020202020204" pitchFamily="34" charset="0"/>
          </a:endParaRPr>
        </a:p>
      </dgm:t>
    </dgm:pt>
    <dgm:pt modelId="{14383BAF-3FD7-4311-9CB7-6B248452F4DD}" type="parTrans" cxnId="{AF50E43B-720B-49ED-B493-C52E08B3B766}">
      <dgm:prSet/>
      <dgm:spPr/>
      <dgm:t>
        <a:bodyPr/>
        <a:lstStyle/>
        <a:p>
          <a:endParaRPr lang="en-US">
            <a:latin typeface="+mn-lt"/>
          </a:endParaRPr>
        </a:p>
      </dgm:t>
    </dgm:pt>
    <dgm:pt modelId="{264261DB-EEFF-4CB7-A93C-024DB81BABE4}" type="sibTrans" cxnId="{AF50E43B-720B-49ED-B493-C52E08B3B766}">
      <dgm:prSet/>
      <dgm:spPr/>
      <dgm:t>
        <a:bodyPr/>
        <a:lstStyle/>
        <a:p>
          <a:endParaRPr lang="en-US">
            <a:latin typeface="+mn-lt"/>
          </a:endParaRPr>
        </a:p>
      </dgm:t>
    </dgm:pt>
    <dgm:pt modelId="{5C7B015A-3313-4AB7-B92A-9982B5F9C59D}">
      <dgm:prSet/>
      <dgm:spPr/>
      <dgm:t>
        <a:bodyPr/>
        <a:lstStyle/>
        <a:p>
          <a:r>
            <a:rPr lang="en-GB" dirty="0">
              <a:latin typeface="+mn-lt"/>
              <a:cs typeface="Arial" panose="020B0604020202020204" pitchFamily="34" charset="0"/>
            </a:rPr>
            <a:t>Students will not be able to study A-levels without a grade 4 in English and Maths, this also applies to many apprenticeships, jobs, and universities. You may be re-taking it alongside your chosen college study programme. </a:t>
          </a:r>
          <a:endParaRPr lang="en-US" dirty="0">
            <a:latin typeface="+mn-lt"/>
            <a:cs typeface="Arial" panose="020B0604020202020204" pitchFamily="34" charset="0"/>
          </a:endParaRPr>
        </a:p>
      </dgm:t>
    </dgm:pt>
    <dgm:pt modelId="{AA4F3783-6410-4BE4-9BD7-BA87F8BE4D1B}" type="parTrans" cxnId="{ADB6A77A-1900-44E5-9392-89A30AE6AB02}">
      <dgm:prSet/>
      <dgm:spPr/>
      <dgm:t>
        <a:bodyPr/>
        <a:lstStyle/>
        <a:p>
          <a:endParaRPr lang="en-US">
            <a:latin typeface="+mn-lt"/>
          </a:endParaRPr>
        </a:p>
      </dgm:t>
    </dgm:pt>
    <dgm:pt modelId="{26001091-4C5E-44EA-92AB-5FADB7E234BE}" type="sibTrans" cxnId="{ADB6A77A-1900-44E5-9392-89A30AE6AB02}">
      <dgm:prSet/>
      <dgm:spPr/>
      <dgm:t>
        <a:bodyPr/>
        <a:lstStyle/>
        <a:p>
          <a:endParaRPr lang="en-US">
            <a:latin typeface="+mn-lt"/>
          </a:endParaRPr>
        </a:p>
      </dgm:t>
    </dgm:pt>
    <dgm:pt modelId="{31BC22C7-0EE6-447B-B25D-F918A035B544}">
      <dgm:prSet/>
      <dgm:spPr/>
      <dgm:t>
        <a:bodyPr/>
        <a:lstStyle/>
        <a:p>
          <a:r>
            <a:rPr lang="en-GB" dirty="0">
              <a:latin typeface="+mn-lt"/>
              <a:cs typeface="Arial" panose="020B0604020202020204" pitchFamily="34" charset="0"/>
            </a:rPr>
            <a:t>Resits for Maths and English GCSEs will be in November for those who were close to a grade 4, giving you a few months to re-study to take the exam.</a:t>
          </a:r>
          <a:endParaRPr lang="en-US" dirty="0">
            <a:latin typeface="+mn-lt"/>
            <a:cs typeface="Arial" panose="020B0604020202020204" pitchFamily="34" charset="0"/>
          </a:endParaRPr>
        </a:p>
      </dgm:t>
    </dgm:pt>
    <dgm:pt modelId="{C4A1443C-8C8C-4B71-BF7D-FE0B7789264B}" type="parTrans" cxnId="{E32D7AD8-DB7F-45D9-8ED7-8296CC0D034C}">
      <dgm:prSet/>
      <dgm:spPr/>
      <dgm:t>
        <a:bodyPr/>
        <a:lstStyle/>
        <a:p>
          <a:endParaRPr lang="en-US">
            <a:latin typeface="+mn-lt"/>
          </a:endParaRPr>
        </a:p>
      </dgm:t>
    </dgm:pt>
    <dgm:pt modelId="{AC14BF0B-AFBF-4D8D-AA4D-7E3527E91990}" type="sibTrans" cxnId="{E32D7AD8-DB7F-45D9-8ED7-8296CC0D034C}">
      <dgm:prSet/>
      <dgm:spPr/>
      <dgm:t>
        <a:bodyPr/>
        <a:lstStyle/>
        <a:p>
          <a:endParaRPr lang="en-US">
            <a:latin typeface="+mn-lt"/>
          </a:endParaRPr>
        </a:p>
      </dgm:t>
    </dgm:pt>
    <dgm:pt modelId="{3528D6AF-61E5-482D-966D-BEDE03CFB0C7}">
      <dgm:prSet/>
      <dgm:spPr/>
      <dgm:t>
        <a:bodyPr/>
        <a:lstStyle/>
        <a:p>
          <a:r>
            <a:rPr lang="en-GB" dirty="0">
              <a:latin typeface="+mn-lt"/>
              <a:cs typeface="Arial" panose="020B0604020202020204" pitchFamily="34" charset="0"/>
            </a:rPr>
            <a:t>Alternatively, if you would prefer to have longer to study for the exams to ensure you pass the second time around, you can also retake them next summer.</a:t>
          </a:r>
          <a:endParaRPr lang="en-US" dirty="0">
            <a:latin typeface="+mn-lt"/>
            <a:cs typeface="Arial" panose="020B0604020202020204" pitchFamily="34" charset="0"/>
          </a:endParaRPr>
        </a:p>
      </dgm:t>
    </dgm:pt>
    <dgm:pt modelId="{5BB9DC2E-8E6E-46DE-B886-206AA35566CA}" type="parTrans" cxnId="{B5652A76-4055-4F8C-B293-FD53D2874BA7}">
      <dgm:prSet/>
      <dgm:spPr/>
      <dgm:t>
        <a:bodyPr/>
        <a:lstStyle/>
        <a:p>
          <a:endParaRPr lang="en-US">
            <a:latin typeface="+mn-lt"/>
          </a:endParaRPr>
        </a:p>
      </dgm:t>
    </dgm:pt>
    <dgm:pt modelId="{847AAA23-6EF8-49C1-B7DD-C754AA666E52}" type="sibTrans" cxnId="{B5652A76-4055-4F8C-B293-FD53D2874BA7}">
      <dgm:prSet/>
      <dgm:spPr/>
      <dgm:t>
        <a:bodyPr/>
        <a:lstStyle/>
        <a:p>
          <a:endParaRPr lang="en-US">
            <a:latin typeface="+mn-lt"/>
          </a:endParaRPr>
        </a:p>
      </dgm:t>
    </dgm:pt>
    <dgm:pt modelId="{D8A091F8-EDA6-4C15-9A8E-DC1A8FFFCB9F}" type="pres">
      <dgm:prSet presAssocID="{61E1A421-3FA3-404B-9E1E-7E076A445115}" presName="linear" presStyleCnt="0">
        <dgm:presLayoutVars>
          <dgm:animLvl val="lvl"/>
          <dgm:resizeHandles val="exact"/>
        </dgm:presLayoutVars>
      </dgm:prSet>
      <dgm:spPr/>
    </dgm:pt>
    <dgm:pt modelId="{225D329E-F809-4957-91D5-80E657FB405B}" type="pres">
      <dgm:prSet presAssocID="{14D1E9D9-9C83-448B-8F1B-3F4DC1AF4638}" presName="parentText" presStyleLbl="node1" presStyleIdx="0" presStyleCnt="4">
        <dgm:presLayoutVars>
          <dgm:chMax val="0"/>
          <dgm:bulletEnabled val="1"/>
        </dgm:presLayoutVars>
      </dgm:prSet>
      <dgm:spPr/>
    </dgm:pt>
    <dgm:pt modelId="{3F9692A1-2843-43A7-B21E-D8714057FADC}" type="pres">
      <dgm:prSet presAssocID="{264261DB-EEFF-4CB7-A93C-024DB81BABE4}" presName="spacer" presStyleCnt="0"/>
      <dgm:spPr/>
    </dgm:pt>
    <dgm:pt modelId="{EB47CD44-8333-498F-A07A-FDF306B43B29}" type="pres">
      <dgm:prSet presAssocID="{5C7B015A-3313-4AB7-B92A-9982B5F9C59D}" presName="parentText" presStyleLbl="node1" presStyleIdx="1" presStyleCnt="4">
        <dgm:presLayoutVars>
          <dgm:chMax val="0"/>
          <dgm:bulletEnabled val="1"/>
        </dgm:presLayoutVars>
      </dgm:prSet>
      <dgm:spPr/>
    </dgm:pt>
    <dgm:pt modelId="{EE31B2B1-B36B-42A0-B516-429EA6FC453E}" type="pres">
      <dgm:prSet presAssocID="{26001091-4C5E-44EA-92AB-5FADB7E234BE}" presName="spacer" presStyleCnt="0"/>
      <dgm:spPr/>
    </dgm:pt>
    <dgm:pt modelId="{397A80BC-C964-4B2C-8C62-1E6312DC744D}" type="pres">
      <dgm:prSet presAssocID="{31BC22C7-0EE6-447B-B25D-F918A035B544}" presName="parentText" presStyleLbl="node1" presStyleIdx="2" presStyleCnt="4">
        <dgm:presLayoutVars>
          <dgm:chMax val="0"/>
          <dgm:bulletEnabled val="1"/>
        </dgm:presLayoutVars>
      </dgm:prSet>
      <dgm:spPr/>
    </dgm:pt>
    <dgm:pt modelId="{0FAE3C49-6FF9-4004-BCC6-4DD4E7A21B0D}" type="pres">
      <dgm:prSet presAssocID="{AC14BF0B-AFBF-4D8D-AA4D-7E3527E91990}" presName="spacer" presStyleCnt="0"/>
      <dgm:spPr/>
    </dgm:pt>
    <dgm:pt modelId="{FB4BAF1B-9D86-4CF1-AD36-2C4F357D3279}" type="pres">
      <dgm:prSet presAssocID="{3528D6AF-61E5-482D-966D-BEDE03CFB0C7}" presName="parentText" presStyleLbl="node1" presStyleIdx="3" presStyleCnt="4">
        <dgm:presLayoutVars>
          <dgm:chMax val="0"/>
          <dgm:bulletEnabled val="1"/>
        </dgm:presLayoutVars>
      </dgm:prSet>
      <dgm:spPr/>
    </dgm:pt>
  </dgm:ptLst>
  <dgm:cxnLst>
    <dgm:cxn modelId="{2D88AA3A-9FDB-4CAB-B4A1-DCA2F182288B}" type="presOf" srcId="{14D1E9D9-9C83-448B-8F1B-3F4DC1AF4638}" destId="{225D329E-F809-4957-91D5-80E657FB405B}" srcOrd="0" destOrd="0" presId="urn:microsoft.com/office/officeart/2005/8/layout/vList2"/>
    <dgm:cxn modelId="{A033F63A-6B7D-4A14-A92B-006BC247594B}" type="presOf" srcId="{61E1A421-3FA3-404B-9E1E-7E076A445115}" destId="{D8A091F8-EDA6-4C15-9A8E-DC1A8FFFCB9F}" srcOrd="0" destOrd="0" presId="urn:microsoft.com/office/officeart/2005/8/layout/vList2"/>
    <dgm:cxn modelId="{AF50E43B-720B-49ED-B493-C52E08B3B766}" srcId="{61E1A421-3FA3-404B-9E1E-7E076A445115}" destId="{14D1E9D9-9C83-448B-8F1B-3F4DC1AF4638}" srcOrd="0" destOrd="0" parTransId="{14383BAF-3FD7-4311-9CB7-6B248452F4DD}" sibTransId="{264261DB-EEFF-4CB7-A93C-024DB81BABE4}"/>
    <dgm:cxn modelId="{A4999A60-ADCD-4F43-BE2D-A4A4F1C08B3A}" type="presOf" srcId="{5C7B015A-3313-4AB7-B92A-9982B5F9C59D}" destId="{EB47CD44-8333-498F-A07A-FDF306B43B29}" srcOrd="0" destOrd="0" presId="urn:microsoft.com/office/officeart/2005/8/layout/vList2"/>
    <dgm:cxn modelId="{B5652A76-4055-4F8C-B293-FD53D2874BA7}" srcId="{61E1A421-3FA3-404B-9E1E-7E076A445115}" destId="{3528D6AF-61E5-482D-966D-BEDE03CFB0C7}" srcOrd="3" destOrd="0" parTransId="{5BB9DC2E-8E6E-46DE-B886-206AA35566CA}" sibTransId="{847AAA23-6EF8-49C1-B7DD-C754AA666E52}"/>
    <dgm:cxn modelId="{ADB6A77A-1900-44E5-9392-89A30AE6AB02}" srcId="{61E1A421-3FA3-404B-9E1E-7E076A445115}" destId="{5C7B015A-3313-4AB7-B92A-9982B5F9C59D}" srcOrd="1" destOrd="0" parTransId="{AA4F3783-6410-4BE4-9BD7-BA87F8BE4D1B}" sibTransId="{26001091-4C5E-44EA-92AB-5FADB7E234BE}"/>
    <dgm:cxn modelId="{E997B68A-425C-4555-9BB8-1C54F98BCBE6}" type="presOf" srcId="{31BC22C7-0EE6-447B-B25D-F918A035B544}" destId="{397A80BC-C964-4B2C-8C62-1E6312DC744D}" srcOrd="0" destOrd="0" presId="urn:microsoft.com/office/officeart/2005/8/layout/vList2"/>
    <dgm:cxn modelId="{E7BB289A-D1F7-47C8-A52D-8077E3728B1C}" type="presOf" srcId="{3528D6AF-61E5-482D-966D-BEDE03CFB0C7}" destId="{FB4BAF1B-9D86-4CF1-AD36-2C4F357D3279}" srcOrd="0" destOrd="0" presId="urn:microsoft.com/office/officeart/2005/8/layout/vList2"/>
    <dgm:cxn modelId="{E32D7AD8-DB7F-45D9-8ED7-8296CC0D034C}" srcId="{61E1A421-3FA3-404B-9E1E-7E076A445115}" destId="{31BC22C7-0EE6-447B-B25D-F918A035B544}" srcOrd="2" destOrd="0" parTransId="{C4A1443C-8C8C-4B71-BF7D-FE0B7789264B}" sibTransId="{AC14BF0B-AFBF-4D8D-AA4D-7E3527E91990}"/>
    <dgm:cxn modelId="{166742EE-D0B2-4640-A071-CCAEDC361C35}" type="presParOf" srcId="{D8A091F8-EDA6-4C15-9A8E-DC1A8FFFCB9F}" destId="{225D329E-F809-4957-91D5-80E657FB405B}" srcOrd="0" destOrd="0" presId="urn:microsoft.com/office/officeart/2005/8/layout/vList2"/>
    <dgm:cxn modelId="{890D7295-0E23-4DB0-AEED-6849EF81B088}" type="presParOf" srcId="{D8A091F8-EDA6-4C15-9A8E-DC1A8FFFCB9F}" destId="{3F9692A1-2843-43A7-B21E-D8714057FADC}" srcOrd="1" destOrd="0" presId="urn:microsoft.com/office/officeart/2005/8/layout/vList2"/>
    <dgm:cxn modelId="{1D00FB1E-E4E2-4B97-83E2-5452E7EFAEA1}" type="presParOf" srcId="{D8A091F8-EDA6-4C15-9A8E-DC1A8FFFCB9F}" destId="{EB47CD44-8333-498F-A07A-FDF306B43B29}" srcOrd="2" destOrd="0" presId="urn:microsoft.com/office/officeart/2005/8/layout/vList2"/>
    <dgm:cxn modelId="{4A6E469D-74BC-4367-844F-9CAFD00DE041}" type="presParOf" srcId="{D8A091F8-EDA6-4C15-9A8E-DC1A8FFFCB9F}" destId="{EE31B2B1-B36B-42A0-B516-429EA6FC453E}" srcOrd="3" destOrd="0" presId="urn:microsoft.com/office/officeart/2005/8/layout/vList2"/>
    <dgm:cxn modelId="{7F0B6A7B-FFD5-43F6-B49E-9ADDBF9F7D7D}" type="presParOf" srcId="{D8A091F8-EDA6-4C15-9A8E-DC1A8FFFCB9F}" destId="{397A80BC-C964-4B2C-8C62-1E6312DC744D}" srcOrd="4" destOrd="0" presId="urn:microsoft.com/office/officeart/2005/8/layout/vList2"/>
    <dgm:cxn modelId="{46E029BF-6A06-4F6F-B40C-F753C2738AF4}" type="presParOf" srcId="{D8A091F8-EDA6-4C15-9A8E-DC1A8FFFCB9F}" destId="{0FAE3C49-6FF9-4004-BCC6-4DD4E7A21B0D}" srcOrd="5" destOrd="0" presId="urn:microsoft.com/office/officeart/2005/8/layout/vList2"/>
    <dgm:cxn modelId="{13CA3487-DDBE-4A6F-B889-5E94FFFD7BD5}" type="presParOf" srcId="{D8A091F8-EDA6-4C15-9A8E-DC1A8FFFCB9F}" destId="{FB4BAF1B-9D86-4CF1-AD36-2C4F357D327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5D329E-F809-4957-91D5-80E657FB405B}">
      <dsp:nvSpPr>
        <dsp:cNvPr id="0" name=""/>
        <dsp:cNvSpPr/>
      </dsp:nvSpPr>
      <dsp:spPr>
        <a:xfrm>
          <a:off x="0" y="366129"/>
          <a:ext cx="4770474" cy="9938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kern="1200" dirty="0">
              <a:latin typeface="+mn-lt"/>
              <a:cs typeface="Arial" panose="020B0604020202020204" pitchFamily="34" charset="0"/>
            </a:rPr>
            <a:t>As the Government requires every student to now achieve a grade 4 or above in Maths and English you will be able to retake the exam if you achieved under this.</a:t>
          </a:r>
          <a:endParaRPr lang="en-US" sz="1300" kern="1200" dirty="0">
            <a:latin typeface="+mn-lt"/>
            <a:cs typeface="Arial" panose="020B0604020202020204" pitchFamily="34" charset="0"/>
          </a:endParaRPr>
        </a:p>
      </dsp:txBody>
      <dsp:txXfrm>
        <a:off x="48517" y="414646"/>
        <a:ext cx="4673440" cy="896844"/>
      </dsp:txXfrm>
    </dsp:sp>
    <dsp:sp modelId="{EB47CD44-8333-498F-A07A-FDF306B43B29}">
      <dsp:nvSpPr>
        <dsp:cNvPr id="0" name=""/>
        <dsp:cNvSpPr/>
      </dsp:nvSpPr>
      <dsp:spPr>
        <a:xfrm>
          <a:off x="0" y="1397447"/>
          <a:ext cx="4770474" cy="9938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kern="1200" dirty="0">
              <a:latin typeface="+mn-lt"/>
              <a:cs typeface="Arial" panose="020B0604020202020204" pitchFamily="34" charset="0"/>
            </a:rPr>
            <a:t>Students will not be able to study A-levels without a grade 4 in English and Maths, this also applies to many apprenticeships, jobs, and universities. You may be re-taking it alongside your chosen college study programme. </a:t>
          </a:r>
          <a:endParaRPr lang="en-US" sz="1300" kern="1200" dirty="0">
            <a:latin typeface="+mn-lt"/>
            <a:cs typeface="Arial" panose="020B0604020202020204" pitchFamily="34" charset="0"/>
          </a:endParaRPr>
        </a:p>
      </dsp:txBody>
      <dsp:txXfrm>
        <a:off x="48517" y="1445964"/>
        <a:ext cx="4673440" cy="896844"/>
      </dsp:txXfrm>
    </dsp:sp>
    <dsp:sp modelId="{397A80BC-C964-4B2C-8C62-1E6312DC744D}">
      <dsp:nvSpPr>
        <dsp:cNvPr id="0" name=""/>
        <dsp:cNvSpPr/>
      </dsp:nvSpPr>
      <dsp:spPr>
        <a:xfrm>
          <a:off x="0" y="2428765"/>
          <a:ext cx="4770474" cy="9938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kern="1200" dirty="0">
              <a:latin typeface="+mn-lt"/>
              <a:cs typeface="Arial" panose="020B0604020202020204" pitchFamily="34" charset="0"/>
            </a:rPr>
            <a:t>Resits for Maths and English GCSEs will be in November for those who were close to a grade 4, giving you a few months to re-study to take the exam.</a:t>
          </a:r>
          <a:endParaRPr lang="en-US" sz="1300" kern="1200" dirty="0">
            <a:latin typeface="+mn-lt"/>
            <a:cs typeface="Arial" panose="020B0604020202020204" pitchFamily="34" charset="0"/>
          </a:endParaRPr>
        </a:p>
      </dsp:txBody>
      <dsp:txXfrm>
        <a:off x="48517" y="2477282"/>
        <a:ext cx="4673440" cy="896844"/>
      </dsp:txXfrm>
    </dsp:sp>
    <dsp:sp modelId="{FB4BAF1B-9D86-4CF1-AD36-2C4F357D3279}">
      <dsp:nvSpPr>
        <dsp:cNvPr id="0" name=""/>
        <dsp:cNvSpPr/>
      </dsp:nvSpPr>
      <dsp:spPr>
        <a:xfrm>
          <a:off x="0" y="3460084"/>
          <a:ext cx="4770474" cy="99387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kern="1200" dirty="0">
              <a:latin typeface="+mn-lt"/>
              <a:cs typeface="Arial" panose="020B0604020202020204" pitchFamily="34" charset="0"/>
            </a:rPr>
            <a:t>Alternatively, if you would prefer to have longer to study for the exams to ensure you pass the second time around, you can also retake them next summer.</a:t>
          </a:r>
          <a:endParaRPr lang="en-US" sz="1300" kern="1200" dirty="0">
            <a:latin typeface="+mn-lt"/>
            <a:cs typeface="Arial" panose="020B0604020202020204" pitchFamily="34" charset="0"/>
          </a:endParaRPr>
        </a:p>
      </dsp:txBody>
      <dsp:txXfrm>
        <a:off x="48517" y="3508601"/>
        <a:ext cx="4673440" cy="89684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reaseheath.ac.uk/further-education/studying-at-reaseheath/student-life/sports-for-students/"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reaseheath.ac.uk/further-education/studying-at-reaseheath/student-life/student-societie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ucas.com/further-education/post-16-finance-and-support/supported-learning-and-send"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fontAlgn="base">
              <a:buFont typeface="+mj-lt"/>
              <a:buAutoNum type="arabicPeriod"/>
            </a:pPr>
            <a:r>
              <a:rPr lang="en-GB" b="1" i="0" dirty="0">
                <a:solidFill>
                  <a:srgbClr val="005A9A"/>
                </a:solidFill>
                <a:effectLst/>
                <a:latin typeface="+mn-lt"/>
              </a:rPr>
              <a:t>Remember that everyone is in the same position</a:t>
            </a:r>
            <a:r>
              <a:rPr lang="en-GB" b="0" i="0" dirty="0">
                <a:solidFill>
                  <a:srgbClr val="000000"/>
                </a:solidFill>
                <a:effectLst/>
                <a:latin typeface="+mn-lt"/>
              </a:rPr>
              <a:t> – some people may not seem fazed by the change, but the reality is no-one knows where they are going or what they are doing just yet. You are not alone in this, and it will take time for everyone to adapt to the change. It will happen though!</a:t>
            </a:r>
          </a:p>
          <a:p>
            <a:pPr algn="l" fontAlgn="base">
              <a:buFont typeface="+mj-lt"/>
              <a:buAutoNum type="arabicPeriod"/>
            </a:pPr>
            <a:r>
              <a:rPr lang="en-GB" b="1" i="0" dirty="0">
                <a:solidFill>
                  <a:srgbClr val="005A9A"/>
                </a:solidFill>
                <a:effectLst/>
                <a:latin typeface="+mn-lt"/>
              </a:rPr>
              <a:t>Don’t be afraid to ask questions</a:t>
            </a:r>
            <a:r>
              <a:rPr lang="en-GB" b="0" i="0" dirty="0">
                <a:solidFill>
                  <a:srgbClr val="000000"/>
                </a:solidFill>
                <a:effectLst/>
                <a:latin typeface="+mn-lt"/>
              </a:rPr>
              <a:t> – asking questions is how you learn, so don’t be scared of asking for help. If there’s something you don’t know yet, the chances are there is someone else who isn’t too sure either! Ask a class-mate, teacher or member of staff you see around the campus, and you’ll be sure to get the answer you need.</a:t>
            </a:r>
          </a:p>
          <a:p>
            <a:pPr algn="l" fontAlgn="base">
              <a:buFont typeface="+mj-lt"/>
              <a:buAutoNum type="arabicPeriod"/>
            </a:pPr>
            <a:r>
              <a:rPr lang="en-GB" b="1" i="0" dirty="0">
                <a:solidFill>
                  <a:srgbClr val="005A9A"/>
                </a:solidFill>
                <a:effectLst/>
                <a:latin typeface="+mn-lt"/>
              </a:rPr>
              <a:t>Keep walking around the campus to get your bearings</a:t>
            </a:r>
            <a:r>
              <a:rPr lang="en-GB" b="0" i="0" dirty="0">
                <a:solidFill>
                  <a:srgbClr val="000000"/>
                </a:solidFill>
                <a:effectLst/>
                <a:latin typeface="+mn-lt"/>
              </a:rPr>
              <a:t> – colleges tend to be a fair bit bigger than schools, which can take some getting used to and can also seem quite scary at first. You may be thinking “how long does it take to get from one classroom to the next? Where’s the canteen and the library?” Why not spend your lunch breaks in the first few weeks walking around campus? This way you’ll gradually find out where everything is, without any time pressure.</a:t>
            </a:r>
          </a:p>
          <a:p>
            <a:pPr algn="l" fontAlgn="base">
              <a:buFont typeface="+mj-lt"/>
              <a:buAutoNum type="arabicPeriod"/>
            </a:pPr>
            <a:r>
              <a:rPr lang="en-GB" b="1" i="0" dirty="0">
                <a:solidFill>
                  <a:srgbClr val="005A9A"/>
                </a:solidFill>
                <a:effectLst/>
                <a:latin typeface="+mn-lt"/>
              </a:rPr>
              <a:t>Spend time getting to know your teachers and class mates</a:t>
            </a:r>
            <a:r>
              <a:rPr lang="en-GB" b="0" i="0" dirty="0">
                <a:solidFill>
                  <a:srgbClr val="000000"/>
                </a:solidFill>
                <a:effectLst/>
                <a:latin typeface="+mn-lt"/>
              </a:rPr>
              <a:t> – these are the people you will see every day and will become your main source of information, support and fun! Spend time getting to know everyone and you will have a great support network. Make sure you support your fellow classmates too, if you see anyone struggling, be sure to help them if you can.</a:t>
            </a:r>
          </a:p>
          <a:p>
            <a:pPr algn="l" fontAlgn="base">
              <a:buFont typeface="+mj-lt"/>
              <a:buAutoNum type="arabicPeriod"/>
            </a:pPr>
            <a:r>
              <a:rPr lang="en-GB" b="1" i="0" dirty="0">
                <a:solidFill>
                  <a:srgbClr val="005A9A"/>
                </a:solidFill>
                <a:effectLst/>
                <a:latin typeface="+mn-lt"/>
              </a:rPr>
              <a:t>Get involved in college life</a:t>
            </a:r>
            <a:r>
              <a:rPr lang="en-GB" b="0" i="0" dirty="0">
                <a:solidFill>
                  <a:srgbClr val="000000"/>
                </a:solidFill>
                <a:effectLst/>
                <a:latin typeface="+mn-lt"/>
              </a:rPr>
              <a:t> – college is more than just lessons, it’s a time to meet people and explore your interests outside of the classroom, too. There are lots of </a:t>
            </a:r>
            <a:r>
              <a:rPr lang="en-GB" b="0" i="0" u="none" dirty="0">
                <a:solidFill>
                  <a:schemeClr val="tx1"/>
                </a:solidFill>
                <a:effectLst/>
                <a:latin typeface="+mn-lt"/>
                <a:hlinkClick r:id="rId3">
                  <a:extLst>
                    <a:ext uri="{A12FA001-AC4F-418D-AE19-62706E023703}">
                      <ahyp:hlinkClr xmlns:ahyp="http://schemas.microsoft.com/office/drawing/2018/hyperlinkcolor" val="tx"/>
                    </a:ext>
                  </a:extLst>
                </a:hlinkClick>
              </a:rPr>
              <a:t>sports</a:t>
            </a:r>
            <a:r>
              <a:rPr lang="en-GB" b="0" i="0" u="none" dirty="0">
                <a:solidFill>
                  <a:schemeClr val="tx1"/>
                </a:solidFill>
                <a:effectLst/>
                <a:latin typeface="+mn-lt"/>
              </a:rPr>
              <a:t> and </a:t>
            </a:r>
            <a:r>
              <a:rPr lang="en-GB" b="0" i="0" u="none" dirty="0">
                <a:solidFill>
                  <a:schemeClr val="tx1"/>
                </a:solidFill>
                <a:effectLst/>
                <a:latin typeface="+mn-lt"/>
                <a:hlinkClick r:id="rId4">
                  <a:extLst>
                    <a:ext uri="{A12FA001-AC4F-418D-AE19-62706E023703}">
                      <ahyp:hlinkClr xmlns:ahyp="http://schemas.microsoft.com/office/drawing/2018/hyperlinkcolor" val="tx"/>
                    </a:ext>
                  </a:extLst>
                </a:hlinkClick>
              </a:rPr>
              <a:t>societies</a:t>
            </a:r>
            <a:r>
              <a:rPr lang="en-GB" b="0" i="0" u="none" dirty="0">
                <a:solidFill>
                  <a:schemeClr val="tx1"/>
                </a:solidFill>
                <a:effectLst/>
                <a:latin typeface="+mn-lt"/>
              </a:rPr>
              <a:t> </a:t>
            </a:r>
            <a:r>
              <a:rPr lang="en-GB" b="0" i="0" dirty="0">
                <a:solidFill>
                  <a:srgbClr val="000000"/>
                </a:solidFill>
                <a:effectLst/>
                <a:latin typeface="+mn-lt"/>
              </a:rPr>
              <a:t>you could get involved in. The more you do, the more you will feel part of the college, and therefore more settled – so get stuck in!</a:t>
            </a:r>
          </a:p>
          <a:p>
            <a:pPr algn="l" fontAlgn="base">
              <a:buFont typeface="+mj-lt"/>
              <a:buAutoNum type="arabicPeriod"/>
            </a:pPr>
            <a:r>
              <a:rPr lang="en-GB" b="1" i="0" dirty="0">
                <a:solidFill>
                  <a:srgbClr val="005A9A"/>
                </a:solidFill>
                <a:effectLst/>
                <a:latin typeface="+mn-lt"/>
              </a:rPr>
              <a:t>Work hard</a:t>
            </a:r>
            <a:r>
              <a:rPr lang="en-GB" b="0" i="0" dirty="0">
                <a:solidFill>
                  <a:srgbClr val="000000"/>
                </a:solidFill>
                <a:effectLst/>
                <a:latin typeface="+mn-lt"/>
              </a:rPr>
              <a:t> – this one may be something you’ve heard time and time again, but by working hard you really will be helping yourself enjoy college life. The more you put into your studies the more you get out, so hit the books and reap the rewards!</a:t>
            </a:r>
          </a:p>
          <a:p>
            <a:endParaRPr lang="en-GB" dirty="0">
              <a:latin typeface="+mn-lt"/>
            </a:endParaRPr>
          </a:p>
          <a:p>
            <a:pPr marL="0" lvl="0" indent="0" algn="l" rtl="0">
              <a:spcBef>
                <a:spcPts val="0"/>
              </a:spcBef>
              <a:spcAft>
                <a:spcPts val="0"/>
              </a:spcAft>
              <a:buNone/>
            </a:pPr>
            <a:endParaRPr dirty="0">
              <a:latin typeface="+mn-lt"/>
            </a:endParaRPr>
          </a:p>
        </p:txBody>
      </p:sp>
    </p:spTree>
    <p:extLst>
      <p:ext uri="{BB962C8B-B14F-4D97-AF65-F5344CB8AC3E}">
        <p14:creationId xmlns:p14="http://schemas.microsoft.com/office/powerpoint/2010/main" val="4174955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refer to your own college support systems and edit this slide accordingly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269032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6"/>
        <p:cNvGrpSpPr/>
        <p:nvPr/>
      </p:nvGrpSpPr>
      <p:grpSpPr>
        <a:xfrm>
          <a:off x="0" y="0"/>
          <a:ext cx="0" cy="0"/>
          <a:chOff x="0" y="0"/>
          <a:chExt cx="0" cy="0"/>
        </a:xfrm>
      </p:grpSpPr>
      <p:sp>
        <p:nvSpPr>
          <p:cNvPr id="1217" name="Google Shape;1217;gd85cd3c299_0_9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8" name="Google Shape;1218;gd85cd3c299_0_9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Please talk to your learners about why each of these aspects are in their study programme. Benefits of achieving. Drawbacks to not achieving. </a:t>
            </a:r>
          </a:p>
          <a:p>
            <a:pPr marL="158750" indent="0" algn="l">
              <a:buNone/>
            </a:pPr>
            <a:endParaRPr lang="en-GB" b="0" i="0" dirty="0">
              <a:solidFill>
                <a:srgbClr val="333333"/>
              </a:solidFill>
              <a:effectLst/>
              <a:latin typeface="Roboto" panose="02000000000000000000" pitchFamily="2" charset="0"/>
            </a:endParaRPr>
          </a:p>
          <a:p>
            <a:pPr algn="l"/>
            <a:r>
              <a:rPr lang="en-GB" b="0" i="0" dirty="0">
                <a:solidFill>
                  <a:srgbClr val="333333"/>
                </a:solidFill>
                <a:effectLst/>
                <a:latin typeface="Roboto" panose="02000000000000000000" pitchFamily="2" charset="0"/>
              </a:rPr>
              <a:t>Each person’s programme will vary – your school or college will explain how your programme details reflect your individual needs, abilities and ambitions.</a:t>
            </a:r>
          </a:p>
          <a:p>
            <a:pPr algn="l"/>
            <a:r>
              <a:rPr lang="en-GB" b="0" i="0" dirty="0">
                <a:solidFill>
                  <a:srgbClr val="333333"/>
                </a:solidFill>
                <a:effectLst/>
                <a:latin typeface="Roboto" panose="02000000000000000000" pitchFamily="2" charset="0"/>
              </a:rPr>
              <a:t>You'll spend most of your time studying an academic or vocational qualification, or if you're not ready, a traineeship or extended work experience placement. Whether you are studying one or more qualification these will be included in your study programme.</a:t>
            </a:r>
          </a:p>
          <a:p>
            <a:pPr algn="l"/>
            <a:r>
              <a:rPr lang="en-GB" b="0" i="0" dirty="0">
                <a:solidFill>
                  <a:srgbClr val="333333"/>
                </a:solidFill>
                <a:effectLst/>
                <a:latin typeface="Roboto" panose="02000000000000000000" pitchFamily="2" charset="0"/>
              </a:rPr>
              <a:t>There’s a range of activities to support your progression to help you develop personal, study and employability skills.</a:t>
            </a:r>
          </a:p>
          <a:p>
            <a:pPr algn="l"/>
            <a:r>
              <a:rPr lang="en-GB" b="0" i="0" dirty="0">
                <a:solidFill>
                  <a:srgbClr val="333333"/>
                </a:solidFill>
                <a:effectLst/>
                <a:latin typeface="Roboto" panose="02000000000000000000" pitchFamily="2" charset="0"/>
              </a:rPr>
              <a:t>If you haven't achieved the required grades in  English and maths you'll continue to study these. </a:t>
            </a:r>
          </a:p>
          <a:p>
            <a:pPr algn="l"/>
            <a:r>
              <a:rPr lang="en-GB" b="0" i="0" dirty="0">
                <a:solidFill>
                  <a:srgbClr val="333333"/>
                </a:solidFill>
                <a:effectLst/>
                <a:latin typeface="Roboto" panose="02000000000000000000" pitchFamily="2" charset="0"/>
              </a:rPr>
              <a:t>If you need </a:t>
            </a:r>
            <a:r>
              <a:rPr lang="en-GB" b="1" i="0" u="none" strike="noStrike" dirty="0">
                <a:solidFill>
                  <a:srgbClr val="1077D0"/>
                </a:solidFill>
                <a:effectLst/>
                <a:latin typeface="Roboto" panose="02000000000000000000" pitchFamily="2" charset="0"/>
                <a:hlinkClick r:id="rId3"/>
              </a:rPr>
              <a:t>tailored support or SEND</a:t>
            </a:r>
            <a:r>
              <a:rPr lang="en-GB" b="0" i="0" dirty="0">
                <a:solidFill>
                  <a:srgbClr val="333333"/>
                </a:solidFill>
                <a:effectLst/>
                <a:latin typeface="Roboto" panose="02000000000000000000" pitchFamily="2" charset="0"/>
              </a:rPr>
              <a:t> this will also be included in your study programme.  </a:t>
            </a:r>
          </a:p>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Discussion for the group. Why to they need English &amp; Maths – employment, progression – L3 then onto Uni. What will they be using English &amp; Maths for in their vocational industry? </a:t>
            </a:r>
          </a:p>
          <a:p>
            <a:r>
              <a:rPr lang="en-GB" dirty="0"/>
              <a:t>Practical applications in the world of work etc</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sz="1600" dirty="0">
                <a:effectLst/>
                <a:latin typeface="Calibri" panose="020F0502020204030204" pitchFamily="34" charset="0"/>
                <a:ea typeface="Calibri" panose="020F0502020204030204" pitchFamily="34" charset="0"/>
                <a:cs typeface="Times New Roman" panose="02020603050405020304" pitchFamily="18" charset="0"/>
              </a:rPr>
              <a:t>The quotes are from a real article. Have they seen any ads or emails with poor English? What do they think? </a:t>
            </a:r>
            <a:endParaRPr lang="en-GB" dirty="0"/>
          </a:p>
          <a:p>
            <a:r>
              <a:rPr lang="en-GB" dirty="0"/>
              <a:t>https://www.bbc.co.uk/news/education-14130854</a:t>
            </a:r>
          </a:p>
          <a:p>
            <a:r>
              <a:rPr lang="en-GB" dirty="0"/>
              <a:t>Use the picture gallery to play “spot the error” </a:t>
            </a:r>
          </a:p>
          <a:p>
            <a:r>
              <a:rPr lang="en-GB" dirty="0"/>
              <a:t>https://www.theguardian.com/books/booksblog/gallery/2014/may/13/bad-grammar-rogue-apostrophes-and-bizarre-spelling-in-pictures</a:t>
            </a:r>
          </a:p>
          <a:p>
            <a:endParaRPr lang="en-GB" dirty="0"/>
          </a:p>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417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8913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4" r:id="rId6"/>
    <p:sldLayoutId id="2147483665" r:id="rId7"/>
    <p:sldLayoutId id="2147483672" r:id="rId8"/>
    <p:sldLayoutId id="2147483673" r:id="rId9"/>
    <p:sldLayoutId id="2147483674" r:id="rId10"/>
    <p:sldLayoutId id="2147483675" r:id="rId11"/>
    <p:sldLayoutId id="214748367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microsoft.com/office/2007/relationships/hdphoto" Target="../media/hdphoto8.wdp"/><Relationship Id="rId5" Type="http://schemas.openxmlformats.org/officeDocument/2006/relationships/image" Target="../media/image17.png"/><Relationship Id="rId10" Type="http://schemas.microsoft.com/office/2007/relationships/hdphoto" Target="../media/hdphoto10.wdp"/><Relationship Id="rId4" Type="http://schemas.microsoft.com/office/2007/relationships/hdphoto" Target="../media/hdphoto7.wdp"/><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JOCLlSoSQzY" TargetMode="External"/><Relationship Id="rId2" Type="http://schemas.openxmlformats.org/officeDocument/2006/relationships/slideLayout" Target="../slideLayouts/slideLayout3.xml"/><Relationship Id="rId1" Type="http://schemas.openxmlformats.org/officeDocument/2006/relationships/video" Target="https://www.youtube.com/embed/JOCLlSoSQzY?feature=oembed" TargetMode="Externa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STAYING THE COURSE</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September</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4" name="Google Shape;754;p33"/>
          <p:cNvPicPr preferRelativeResize="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4495800" y="1230719"/>
            <a:ext cx="3739966" cy="3845443"/>
          </a:xfrm>
          <a:prstGeom prst="rect">
            <a:avLst/>
          </a:prstGeom>
          <a:noFill/>
          <a:ln>
            <a:noFill/>
          </a:ln>
        </p:spPr>
      </p:pic>
      <p:sp>
        <p:nvSpPr>
          <p:cNvPr id="755" name="Google Shape;755;p33"/>
          <p:cNvSpPr/>
          <p:nvPr/>
        </p:nvSpPr>
        <p:spPr>
          <a:xfrm>
            <a:off x="7249275" y="5395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STUDENT EDITION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572000" y="1226948"/>
            <a:ext cx="4470298" cy="447029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600" dirty="0"/>
              <a:t>Do you have any worries or concerns?</a:t>
            </a:r>
            <a:br>
              <a:rPr lang="en-GB" sz="3600" dirty="0"/>
            </a:br>
            <a:endParaRPr lang="en-GB" sz="3600" dirty="0"/>
          </a:p>
        </p:txBody>
      </p:sp>
      <p:pic>
        <p:nvPicPr>
          <p:cNvPr id="4" name="Picture 3" descr="A person with her hand on her face looking at a computer&#10;&#10;Description automatically generated with medium confidence">
            <a:extLst>
              <a:ext uri="{FF2B5EF4-FFF2-40B4-BE49-F238E27FC236}">
                <a16:creationId xmlns:a16="http://schemas.microsoft.com/office/drawing/2014/main" id="{3E50373A-EF21-457D-A188-549D2F80CC94}"/>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892055" y="357959"/>
            <a:ext cx="6074736" cy="4785541"/>
          </a:xfrm>
          <a:prstGeom prst="rect">
            <a:avLst/>
          </a:prstGeom>
        </p:spPr>
      </p:pic>
    </p:spTree>
    <p:extLst>
      <p:ext uri="{BB962C8B-B14F-4D97-AF65-F5344CB8AC3E}">
        <p14:creationId xmlns:p14="http://schemas.microsoft.com/office/powerpoint/2010/main" val="318641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490630" y="476251"/>
            <a:ext cx="4898998" cy="489899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2800" dirty="0"/>
              <a:t>To support you through this change and to help you settle into college life quickly, here are some tips to help you:</a:t>
            </a:r>
            <a:endParaRPr sz="2800" dirty="0"/>
          </a:p>
        </p:txBody>
      </p:sp>
      <p:sp>
        <p:nvSpPr>
          <p:cNvPr id="9" name="TextBox 8">
            <a:extLst>
              <a:ext uri="{FF2B5EF4-FFF2-40B4-BE49-F238E27FC236}">
                <a16:creationId xmlns:a16="http://schemas.microsoft.com/office/drawing/2014/main" id="{3333E3C8-72AA-44F8-AB0D-03BDE540CFBF}"/>
              </a:ext>
            </a:extLst>
          </p:cNvPr>
          <p:cNvSpPr txBox="1"/>
          <p:nvPr/>
        </p:nvSpPr>
        <p:spPr>
          <a:xfrm>
            <a:off x="5110716" y="1417674"/>
            <a:ext cx="3634773" cy="2862322"/>
          </a:xfrm>
          <a:prstGeom prst="rect">
            <a:avLst/>
          </a:prstGeom>
          <a:noFill/>
        </p:spPr>
        <p:txBody>
          <a:bodyPr wrap="square">
            <a:spAutoFit/>
          </a:bodyPr>
          <a:lstStyle/>
          <a:p>
            <a:pPr marL="285750" indent="-285750">
              <a:buClr>
                <a:schemeClr val="bg1"/>
              </a:buClr>
              <a:buFont typeface="Arial" panose="020B0604020202020204" pitchFamily="34" charset="0"/>
              <a:buChar char="•"/>
            </a:pPr>
            <a:r>
              <a:rPr lang="en-GB" sz="1800" dirty="0">
                <a:solidFill>
                  <a:schemeClr val="accent2"/>
                </a:solidFill>
                <a:latin typeface="+mn-lt"/>
              </a:rPr>
              <a:t>Remember that everyone is in the same position</a:t>
            </a:r>
          </a:p>
          <a:p>
            <a:pPr marL="285750" indent="-285750">
              <a:buClr>
                <a:schemeClr val="bg1"/>
              </a:buClr>
              <a:buFont typeface="Arial" panose="020B0604020202020204" pitchFamily="34" charset="0"/>
              <a:buChar char="•"/>
            </a:pPr>
            <a:r>
              <a:rPr lang="en-GB" sz="1800" dirty="0">
                <a:solidFill>
                  <a:schemeClr val="accent2"/>
                </a:solidFill>
                <a:latin typeface="+mn-lt"/>
              </a:rPr>
              <a:t>Don’t be afraid to ask questions </a:t>
            </a:r>
          </a:p>
          <a:p>
            <a:pPr marL="285750" indent="-285750">
              <a:buClr>
                <a:schemeClr val="bg1"/>
              </a:buClr>
              <a:buFont typeface="Arial" panose="020B0604020202020204" pitchFamily="34" charset="0"/>
              <a:buChar char="•"/>
            </a:pPr>
            <a:r>
              <a:rPr lang="en-GB" sz="1800" dirty="0">
                <a:solidFill>
                  <a:schemeClr val="accent2"/>
                </a:solidFill>
                <a:latin typeface="+mn-lt"/>
              </a:rPr>
              <a:t>Keep walking around the campus to get your bearings</a:t>
            </a:r>
          </a:p>
          <a:p>
            <a:pPr marL="285750" indent="-285750">
              <a:buClr>
                <a:schemeClr val="bg1"/>
              </a:buClr>
              <a:buFont typeface="Arial" panose="020B0604020202020204" pitchFamily="34" charset="0"/>
              <a:buChar char="•"/>
            </a:pPr>
            <a:r>
              <a:rPr lang="en-GB" sz="1800" dirty="0">
                <a:solidFill>
                  <a:schemeClr val="accent2"/>
                </a:solidFill>
                <a:latin typeface="+mn-lt"/>
              </a:rPr>
              <a:t>Spend time getting to know your teachers and class mates </a:t>
            </a:r>
          </a:p>
          <a:p>
            <a:pPr marL="285750" indent="-285750">
              <a:buClr>
                <a:schemeClr val="bg1"/>
              </a:buClr>
              <a:buFont typeface="Arial" panose="020B0604020202020204" pitchFamily="34" charset="0"/>
              <a:buChar char="•"/>
            </a:pPr>
            <a:r>
              <a:rPr lang="en-GB" sz="1800" dirty="0">
                <a:solidFill>
                  <a:schemeClr val="accent2"/>
                </a:solidFill>
                <a:latin typeface="+mn-lt"/>
              </a:rPr>
              <a:t>Get involved in college life </a:t>
            </a:r>
          </a:p>
          <a:p>
            <a:pPr marL="285750" indent="-285750">
              <a:buClr>
                <a:schemeClr val="bg1"/>
              </a:buClr>
              <a:buFont typeface="Arial" panose="020B0604020202020204" pitchFamily="34" charset="0"/>
              <a:buChar char="•"/>
            </a:pPr>
            <a:r>
              <a:rPr lang="en-GB" sz="1800" dirty="0">
                <a:solidFill>
                  <a:schemeClr val="accent2"/>
                </a:solidFill>
                <a:latin typeface="+mn-lt"/>
              </a:rPr>
              <a:t>Turn up and do the work</a:t>
            </a:r>
          </a:p>
        </p:txBody>
      </p:sp>
    </p:spTree>
    <p:extLst>
      <p:ext uri="{BB962C8B-B14F-4D97-AF65-F5344CB8AC3E}">
        <p14:creationId xmlns:p14="http://schemas.microsoft.com/office/powerpoint/2010/main" val="2491135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1" name="Google Shape;1132;p47">
            <a:extLst>
              <a:ext uri="{FF2B5EF4-FFF2-40B4-BE49-F238E27FC236}">
                <a16:creationId xmlns:a16="http://schemas.microsoft.com/office/drawing/2014/main" id="{5CB34787-8361-4946-B785-83F0B43596F4}"/>
              </a:ext>
            </a:extLst>
          </p:cNvPr>
          <p:cNvSpPr/>
          <p:nvPr/>
        </p:nvSpPr>
        <p:spPr>
          <a:xfrm>
            <a:off x="6383358" y="2772899"/>
            <a:ext cx="3177703" cy="33622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502653" y="433972"/>
            <a:ext cx="7977433" cy="91044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SUPPORT AVAILABLE TO YOU</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2034235"/>
            <a:ext cx="4081129" cy="738664"/>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highlight>
                  <a:srgbClr val="FFFF00"/>
                </a:highlight>
                <a:latin typeface="+mn-lt"/>
              </a:rPr>
              <a:t>Please edit this slide to include local information on the support services available to students</a:t>
            </a:r>
          </a:p>
        </p:txBody>
      </p:sp>
      <p:pic>
        <p:nvPicPr>
          <p:cNvPr id="4" name="Picture 3" descr="A picture containing dark, nail, seat&#10;&#10;Description automatically generated">
            <a:extLst>
              <a:ext uri="{FF2B5EF4-FFF2-40B4-BE49-F238E27FC236}">
                <a16:creationId xmlns:a16="http://schemas.microsoft.com/office/drawing/2014/main" id="{8718D820-BB61-47D5-B838-6054F715E688}"/>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flipH="1">
            <a:off x="6658220" y="2370601"/>
            <a:ext cx="2756442" cy="2646615"/>
          </a:xfrm>
          <a:prstGeom prst="rect">
            <a:avLst/>
          </a:prstGeom>
        </p:spPr>
      </p:pic>
    </p:spTree>
    <p:extLst>
      <p:ext uri="{BB962C8B-B14F-4D97-AF65-F5344CB8AC3E}">
        <p14:creationId xmlns:p14="http://schemas.microsoft.com/office/powerpoint/2010/main" val="2541362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a:alphaModFix amt="20000"/>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a:alphaModFix amt="20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a:alphaModFix amt="35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1" name="Google Shape;791;p35"/>
          <p:cNvSpPr txBox="1">
            <a:spLocks noGrp="1"/>
          </p:cNvSpPr>
          <p:nvPr>
            <p:ph type="ctrTitle" idx="17"/>
          </p:nvPr>
        </p:nvSpPr>
        <p:spPr>
          <a:xfrm>
            <a:off x="3639600" y="1489084"/>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STUDY PROGRAMMES</a:t>
            </a:r>
          </a:p>
        </p:txBody>
      </p:sp>
      <p:sp>
        <p:nvSpPr>
          <p:cNvPr id="792" name="Google Shape;792;p35"/>
          <p:cNvSpPr txBox="1">
            <a:spLocks noGrp="1"/>
          </p:cNvSpPr>
          <p:nvPr>
            <p:ph type="subTitle" idx="18"/>
          </p:nvPr>
        </p:nvSpPr>
        <p:spPr>
          <a:xfrm>
            <a:off x="3639600" y="1700279"/>
            <a:ext cx="2276400" cy="61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Discover what a study programme is</a:t>
            </a:r>
          </a:p>
        </p:txBody>
      </p:sp>
      <p:sp>
        <p:nvSpPr>
          <p:cNvPr id="793" name="Google Shape;793;p35"/>
          <p:cNvSpPr txBox="1">
            <a:spLocks noGrp="1"/>
          </p:cNvSpPr>
          <p:nvPr>
            <p:ph type="ctrTitle" idx="19"/>
          </p:nvPr>
        </p:nvSpPr>
        <p:spPr>
          <a:xfrm>
            <a:off x="6144674" y="2262851"/>
            <a:ext cx="2432255"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ENGLISH AND MATHS</a:t>
            </a:r>
          </a:p>
        </p:txBody>
      </p:sp>
      <p:sp>
        <p:nvSpPr>
          <p:cNvPr id="794" name="Google Shape;794;p35"/>
          <p:cNvSpPr txBox="1">
            <a:spLocks noGrp="1"/>
          </p:cNvSpPr>
          <p:nvPr>
            <p:ph type="subTitle" idx="20"/>
          </p:nvPr>
        </p:nvSpPr>
        <p:spPr>
          <a:xfrm>
            <a:off x="6144675" y="2467118"/>
            <a:ext cx="2276400" cy="122399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Understand why English and Maths are important</a:t>
            </a:r>
          </a:p>
        </p:txBody>
      </p:sp>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pic>
        <p:nvPicPr>
          <p:cNvPr id="3" name="Graphic 2" descr="Pie chart with solid fill">
            <a:extLst>
              <a:ext uri="{FF2B5EF4-FFF2-40B4-BE49-F238E27FC236}">
                <a16:creationId xmlns:a16="http://schemas.microsoft.com/office/drawing/2014/main" id="{BD14C7DA-94CE-4A0B-8A42-18C4DC83437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762832" y="310067"/>
            <a:ext cx="752775" cy="752775"/>
          </a:xfrm>
          <a:prstGeom prst="rect">
            <a:avLst/>
          </a:prstGeom>
        </p:spPr>
      </p:pic>
      <p:pic>
        <p:nvPicPr>
          <p:cNvPr id="11" name="Graphic 10" descr="Calculator with solid fill">
            <a:extLst>
              <a:ext uri="{FF2B5EF4-FFF2-40B4-BE49-F238E27FC236}">
                <a16:creationId xmlns:a16="http://schemas.microsoft.com/office/drawing/2014/main" id="{741DD18A-304D-400C-B60D-C7C7219754E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144675" y="1396195"/>
            <a:ext cx="752775" cy="752775"/>
          </a:xfrm>
          <a:prstGeom prst="rect">
            <a:avLst/>
          </a:prstGeom>
        </p:spPr>
      </p:pic>
      <p:sp>
        <p:nvSpPr>
          <p:cNvPr id="13" name="Google Shape;791;p35">
            <a:extLst>
              <a:ext uri="{FF2B5EF4-FFF2-40B4-BE49-F238E27FC236}">
                <a16:creationId xmlns:a16="http://schemas.microsoft.com/office/drawing/2014/main" id="{F807E01A-16F8-470D-A4BD-D708FCBE755B}"/>
              </a:ext>
            </a:extLst>
          </p:cNvPr>
          <p:cNvSpPr txBox="1">
            <a:spLocks/>
          </p:cNvSpPr>
          <p:nvPr/>
        </p:nvSpPr>
        <p:spPr>
          <a:xfrm>
            <a:off x="3639600" y="3481738"/>
            <a:ext cx="2090700" cy="320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200"/>
              <a:buFont typeface="Oswald"/>
              <a:buNone/>
              <a:defRPr sz="1800" b="1" i="0" u="none" strike="noStrike" cap="none">
                <a:solidFill>
                  <a:schemeClr val="dk1"/>
                </a:solidFill>
                <a:latin typeface="+mj-lt"/>
                <a:ea typeface="Oswald"/>
                <a:cs typeface="Oswald"/>
                <a:sym typeface="Oswald"/>
              </a:defRPr>
            </a:lvl1pPr>
            <a:lvl2pPr marR="0" lvl="1"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6pPr>
            <a:lvl7pPr marR="0" lvl="6"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7pPr>
            <a:lvl8pPr marR="0" lvl="7"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8pPr>
            <a:lvl9pPr marR="0" lvl="8"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9pPr>
          </a:lstStyle>
          <a:p>
            <a:r>
              <a:rPr lang="en-GB" dirty="0"/>
              <a:t>SUPPORT</a:t>
            </a:r>
          </a:p>
        </p:txBody>
      </p:sp>
      <p:sp>
        <p:nvSpPr>
          <p:cNvPr id="14" name="Google Shape;792;p35">
            <a:extLst>
              <a:ext uri="{FF2B5EF4-FFF2-40B4-BE49-F238E27FC236}">
                <a16:creationId xmlns:a16="http://schemas.microsoft.com/office/drawing/2014/main" id="{A08C8B29-9415-4CF1-95C4-42F729909864}"/>
              </a:ext>
            </a:extLst>
          </p:cNvPr>
          <p:cNvSpPr txBox="1">
            <a:spLocks/>
          </p:cNvSpPr>
          <p:nvPr/>
        </p:nvSpPr>
        <p:spPr>
          <a:xfrm>
            <a:off x="3639600" y="3692933"/>
            <a:ext cx="2276400" cy="619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dk1"/>
              </a:buClr>
              <a:buSzPts val="1600"/>
              <a:buFont typeface="DM Sans"/>
              <a:buNone/>
              <a:defRPr sz="1400" b="0" i="0" u="none" strike="noStrike" cap="none">
                <a:solidFill>
                  <a:schemeClr val="dk1"/>
                </a:solidFill>
                <a:latin typeface="+mn-lt"/>
                <a:ea typeface="Roboto" panose="02000000000000000000" pitchFamily="2" charset="0"/>
                <a:cs typeface="Roboto" panose="02000000000000000000" pitchFamily="2" charset="0"/>
                <a:sym typeface="DM Sans"/>
              </a:defRPr>
            </a:lvl1pPr>
            <a:lvl2pPr marL="914400" marR="0" lvl="1"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Explore the services available for social and emotional support and loneliness</a:t>
            </a:r>
          </a:p>
        </p:txBody>
      </p:sp>
      <p:pic>
        <p:nvPicPr>
          <p:cNvPr id="15" name="Graphic 14" descr="Crying face with solid fill with solid fill">
            <a:extLst>
              <a:ext uri="{FF2B5EF4-FFF2-40B4-BE49-F238E27FC236}">
                <a16:creationId xmlns:a16="http://schemas.microsoft.com/office/drawing/2014/main" id="{FAEE56E7-B6BD-4D57-9F7D-38541854A9A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762832" y="2531274"/>
            <a:ext cx="752775" cy="7527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3" name="Online Media 2" title="Students Staying the course Q2, Q3 and Q4">
            <a:hlinkClick r:id="" action="ppaction://media"/>
            <a:extLst>
              <a:ext uri="{FF2B5EF4-FFF2-40B4-BE49-F238E27FC236}">
                <a16:creationId xmlns:a16="http://schemas.microsoft.com/office/drawing/2014/main" id="{7FEB47D8-5C95-4AB1-82B5-3E389082AF53}"/>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accent1"/>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9"/>
        <p:cNvGrpSpPr/>
        <p:nvPr/>
      </p:nvGrpSpPr>
      <p:grpSpPr>
        <a:xfrm>
          <a:off x="0" y="0"/>
          <a:ext cx="0" cy="0"/>
          <a:chOff x="0" y="0"/>
          <a:chExt cx="0" cy="0"/>
        </a:xfrm>
      </p:grpSpPr>
      <p:sp>
        <p:nvSpPr>
          <p:cNvPr id="1220" name="Google Shape;1220;p51"/>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IS A STUDY PROGRAMME? </a:t>
            </a:r>
          </a:p>
        </p:txBody>
      </p:sp>
      <p:grpSp>
        <p:nvGrpSpPr>
          <p:cNvPr id="1221" name="Google Shape;1221;p51"/>
          <p:cNvGrpSpPr/>
          <p:nvPr/>
        </p:nvGrpSpPr>
        <p:grpSpPr>
          <a:xfrm>
            <a:off x="3245420" y="1615641"/>
            <a:ext cx="2678494" cy="2678921"/>
            <a:chOff x="3314727" y="1573865"/>
            <a:chExt cx="2514546" cy="2514947"/>
          </a:xfrm>
        </p:grpSpPr>
        <p:sp>
          <p:nvSpPr>
            <p:cNvPr id="1222" name="Google Shape;1222;p51"/>
            <p:cNvSpPr/>
            <p:nvPr/>
          </p:nvSpPr>
          <p:spPr>
            <a:xfrm>
              <a:off x="3648075" y="3269450"/>
              <a:ext cx="578700" cy="580800"/>
            </a:xfrm>
            <a:prstGeom prst="ellipse">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23" name="Google Shape;1223;p51"/>
            <p:cNvGrpSpPr/>
            <p:nvPr/>
          </p:nvGrpSpPr>
          <p:grpSpPr>
            <a:xfrm>
              <a:off x="3314727" y="1573865"/>
              <a:ext cx="2514546" cy="2514947"/>
              <a:chOff x="2565073" y="2075876"/>
              <a:chExt cx="672482" cy="672518"/>
            </a:xfrm>
          </p:grpSpPr>
          <p:sp>
            <p:nvSpPr>
              <p:cNvPr id="1224" name="Google Shape;1224;p51"/>
              <p:cNvSpPr/>
              <p:nvPr/>
            </p:nvSpPr>
            <p:spPr>
              <a:xfrm>
                <a:off x="2642193" y="2530650"/>
                <a:ext cx="419588" cy="217743"/>
              </a:xfrm>
              <a:custGeom>
                <a:avLst/>
                <a:gdLst/>
                <a:ahLst/>
                <a:cxnLst/>
                <a:rect l="l" t="t" r="r" b="b"/>
                <a:pathLst>
                  <a:path w="130611" h="67780" extrusionOk="0">
                    <a:moveTo>
                      <a:pt x="28498" y="0"/>
                    </a:moveTo>
                    <a:cubicBezTo>
                      <a:pt x="24484" y="0"/>
                      <a:pt x="20456" y="1023"/>
                      <a:pt x="16802" y="3132"/>
                    </a:cubicBezTo>
                    <a:lnTo>
                      <a:pt x="16191" y="3487"/>
                    </a:lnTo>
                    <a:cubicBezTo>
                      <a:pt x="1795" y="11796"/>
                      <a:pt x="1" y="31826"/>
                      <a:pt x="12628" y="42639"/>
                    </a:cubicBezTo>
                    <a:cubicBezTo>
                      <a:pt x="28340" y="56094"/>
                      <a:pt x="48088" y="64970"/>
                      <a:pt x="69808" y="67207"/>
                    </a:cubicBezTo>
                    <a:cubicBezTo>
                      <a:pt x="70015" y="67227"/>
                      <a:pt x="70217" y="67252"/>
                      <a:pt x="70419" y="67271"/>
                    </a:cubicBezTo>
                    <a:cubicBezTo>
                      <a:pt x="70804" y="67306"/>
                      <a:pt x="71188" y="67345"/>
                      <a:pt x="71572" y="67375"/>
                    </a:cubicBezTo>
                    <a:cubicBezTo>
                      <a:pt x="72080" y="67419"/>
                      <a:pt x="72588" y="67464"/>
                      <a:pt x="73100" y="67498"/>
                    </a:cubicBezTo>
                    <a:lnTo>
                      <a:pt x="73440" y="67523"/>
                    </a:lnTo>
                    <a:cubicBezTo>
                      <a:pt x="75877" y="67694"/>
                      <a:pt x="78323" y="67780"/>
                      <a:pt x="80773" y="67780"/>
                    </a:cubicBezTo>
                    <a:cubicBezTo>
                      <a:pt x="97672" y="67780"/>
                      <a:pt x="114788" y="63683"/>
                      <a:pt x="130611" y="55083"/>
                    </a:cubicBezTo>
                    <a:lnTo>
                      <a:pt x="106348" y="13068"/>
                    </a:lnTo>
                    <a:cubicBezTo>
                      <a:pt x="98422" y="17162"/>
                      <a:pt x="89641" y="19287"/>
                      <a:pt x="80747" y="19287"/>
                    </a:cubicBezTo>
                    <a:cubicBezTo>
                      <a:pt x="79675" y="19287"/>
                      <a:pt x="78601" y="19256"/>
                      <a:pt x="77526" y="19194"/>
                    </a:cubicBezTo>
                    <a:cubicBezTo>
                      <a:pt x="77220" y="19174"/>
                      <a:pt x="76910" y="19149"/>
                      <a:pt x="76599" y="19130"/>
                    </a:cubicBezTo>
                    <a:cubicBezTo>
                      <a:pt x="76072" y="19090"/>
                      <a:pt x="75545" y="19051"/>
                      <a:pt x="75017" y="18997"/>
                    </a:cubicBezTo>
                    <a:cubicBezTo>
                      <a:pt x="74943" y="18992"/>
                      <a:pt x="74865" y="18982"/>
                      <a:pt x="74791" y="18972"/>
                    </a:cubicBezTo>
                    <a:cubicBezTo>
                      <a:pt x="73347" y="18819"/>
                      <a:pt x="71908" y="18612"/>
                      <a:pt x="70478" y="18351"/>
                    </a:cubicBezTo>
                    <a:cubicBezTo>
                      <a:pt x="70409" y="18336"/>
                      <a:pt x="70340" y="18331"/>
                      <a:pt x="70266" y="18317"/>
                    </a:cubicBezTo>
                    <a:cubicBezTo>
                      <a:pt x="60646" y="16518"/>
                      <a:pt x="51666" y="12220"/>
                      <a:pt x="44224" y="5857"/>
                    </a:cubicBezTo>
                    <a:cubicBezTo>
                      <a:pt x="39725" y="2011"/>
                      <a:pt x="34125" y="0"/>
                      <a:pt x="28498" y="0"/>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51"/>
              <p:cNvSpPr/>
              <p:nvPr/>
            </p:nvSpPr>
            <p:spPr>
              <a:xfrm>
                <a:off x="2910083" y="2420918"/>
                <a:ext cx="327379" cy="312727"/>
              </a:xfrm>
              <a:custGeom>
                <a:avLst/>
                <a:gdLst/>
                <a:ahLst/>
                <a:cxnLst/>
                <a:rect l="l" t="t" r="r" b="b"/>
                <a:pathLst>
                  <a:path w="101908" h="97347" extrusionOk="0">
                    <a:moveTo>
                      <a:pt x="53377" y="1"/>
                    </a:moveTo>
                    <a:cubicBezTo>
                      <a:pt x="52884" y="9843"/>
                      <a:pt x="49823" y="19390"/>
                      <a:pt x="44495" y="27689"/>
                    </a:cubicBezTo>
                    <a:lnTo>
                      <a:pt x="44490" y="27684"/>
                    </a:lnTo>
                    <a:cubicBezTo>
                      <a:pt x="37847" y="37980"/>
                      <a:pt x="27936" y="45964"/>
                      <a:pt x="16216" y="50163"/>
                    </a:cubicBezTo>
                    <a:cubicBezTo>
                      <a:pt x="6521" y="53638"/>
                      <a:pt x="1" y="62746"/>
                      <a:pt x="1" y="73041"/>
                    </a:cubicBezTo>
                    <a:cubicBezTo>
                      <a:pt x="1" y="86873"/>
                      <a:pt x="11336" y="97347"/>
                      <a:pt x="24173" y="97347"/>
                    </a:cubicBezTo>
                    <a:cubicBezTo>
                      <a:pt x="26820" y="97347"/>
                      <a:pt x="29530" y="96902"/>
                      <a:pt x="32219" y="95949"/>
                    </a:cubicBezTo>
                    <a:cubicBezTo>
                      <a:pt x="49306" y="89897"/>
                      <a:pt x="64347" y="79537"/>
                      <a:pt x="76048" y="66171"/>
                    </a:cubicBezTo>
                    <a:cubicBezTo>
                      <a:pt x="76329" y="65870"/>
                      <a:pt x="76609" y="65570"/>
                      <a:pt x="76881" y="65254"/>
                    </a:cubicBezTo>
                    <a:cubicBezTo>
                      <a:pt x="92548" y="46905"/>
                      <a:pt x="101267" y="23751"/>
                      <a:pt x="101907" y="1"/>
                    </a:cubicBezTo>
                    <a:close/>
                  </a:path>
                </a:pathLst>
              </a:custGeom>
              <a:solidFill>
                <a:srgbClr val="F42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51"/>
              <p:cNvSpPr/>
              <p:nvPr/>
            </p:nvSpPr>
            <p:spPr>
              <a:xfrm>
                <a:off x="2999034" y="2125384"/>
                <a:ext cx="238522" cy="411351"/>
              </a:xfrm>
              <a:custGeom>
                <a:avLst/>
                <a:gdLst/>
                <a:ahLst/>
                <a:cxnLst/>
                <a:rect l="l" t="t" r="r" b="b"/>
                <a:pathLst>
                  <a:path w="74248" h="128047" extrusionOk="0">
                    <a:moveTo>
                      <a:pt x="24273" y="0"/>
                    </a:moveTo>
                    <a:lnTo>
                      <a:pt x="0" y="42036"/>
                    </a:lnTo>
                    <a:cubicBezTo>
                      <a:pt x="7521" y="46866"/>
                      <a:pt x="13775" y="53430"/>
                      <a:pt x="18236" y="61173"/>
                    </a:cubicBezTo>
                    <a:cubicBezTo>
                      <a:pt x="18694" y="61966"/>
                      <a:pt x="19128" y="62765"/>
                      <a:pt x="19542" y="63573"/>
                    </a:cubicBezTo>
                    <a:cubicBezTo>
                      <a:pt x="19601" y="63696"/>
                      <a:pt x="19665" y="63829"/>
                      <a:pt x="19729" y="63953"/>
                    </a:cubicBezTo>
                    <a:cubicBezTo>
                      <a:pt x="19970" y="64426"/>
                      <a:pt x="20202" y="64904"/>
                      <a:pt x="20429" y="65382"/>
                    </a:cubicBezTo>
                    <a:cubicBezTo>
                      <a:pt x="20557" y="65658"/>
                      <a:pt x="20685" y="65929"/>
                      <a:pt x="20808" y="66210"/>
                    </a:cubicBezTo>
                    <a:cubicBezTo>
                      <a:pt x="21079" y="66806"/>
                      <a:pt x="21346" y="67408"/>
                      <a:pt x="21592" y="68014"/>
                    </a:cubicBezTo>
                    <a:cubicBezTo>
                      <a:pt x="21676" y="68226"/>
                      <a:pt x="21755" y="68433"/>
                      <a:pt x="21838" y="68645"/>
                    </a:cubicBezTo>
                    <a:cubicBezTo>
                      <a:pt x="22036" y="69142"/>
                      <a:pt x="22223" y="69645"/>
                      <a:pt x="22405" y="70148"/>
                    </a:cubicBezTo>
                    <a:cubicBezTo>
                      <a:pt x="25816" y="79561"/>
                      <a:pt x="26649" y="89714"/>
                      <a:pt x="24815" y="99561"/>
                    </a:cubicBezTo>
                    <a:cubicBezTo>
                      <a:pt x="22952" y="109586"/>
                      <a:pt x="27738" y="119679"/>
                      <a:pt x="36570" y="124780"/>
                    </a:cubicBezTo>
                    <a:cubicBezTo>
                      <a:pt x="40441" y="127014"/>
                      <a:pt x="44590" y="128047"/>
                      <a:pt x="48651" y="128047"/>
                    </a:cubicBezTo>
                    <a:cubicBezTo>
                      <a:pt x="59837" y="128047"/>
                      <a:pt x="70356" y="120215"/>
                      <a:pt x="72558" y="108102"/>
                    </a:cubicBezTo>
                    <a:cubicBezTo>
                      <a:pt x="73686" y="101887"/>
                      <a:pt x="74248" y="95579"/>
                      <a:pt x="74248" y="89261"/>
                    </a:cubicBezTo>
                    <a:cubicBezTo>
                      <a:pt x="74243" y="71168"/>
                      <a:pt x="69655" y="54150"/>
                      <a:pt x="61577" y="39305"/>
                    </a:cubicBezTo>
                    <a:lnTo>
                      <a:pt x="61557" y="39315"/>
                    </a:lnTo>
                    <a:cubicBezTo>
                      <a:pt x="61123" y="38517"/>
                      <a:pt x="60680" y="37723"/>
                      <a:pt x="60222" y="36930"/>
                    </a:cubicBezTo>
                    <a:cubicBezTo>
                      <a:pt x="51178" y="21262"/>
                      <a:pt x="38694" y="8818"/>
                      <a:pt x="24273" y="0"/>
                    </a:cubicBezTo>
                    <a:close/>
                  </a:path>
                </a:pathLst>
              </a:custGeom>
              <a:solidFill>
                <a:schemeClr val="bg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1"/>
              <p:cNvSpPr/>
              <p:nvPr/>
            </p:nvSpPr>
            <p:spPr>
              <a:xfrm>
                <a:off x="2740849" y="2075876"/>
                <a:ext cx="419604" cy="217734"/>
              </a:xfrm>
              <a:custGeom>
                <a:avLst/>
                <a:gdLst/>
                <a:ahLst/>
                <a:cxnLst/>
                <a:rect l="l" t="t" r="r" b="b"/>
                <a:pathLst>
                  <a:path w="130616" h="67777" extrusionOk="0">
                    <a:moveTo>
                      <a:pt x="49853" y="1"/>
                    </a:moveTo>
                    <a:cubicBezTo>
                      <a:pt x="32949" y="1"/>
                      <a:pt x="15828" y="4093"/>
                      <a:pt x="0" y="12696"/>
                    </a:cubicBezTo>
                    <a:lnTo>
                      <a:pt x="24263" y="54711"/>
                    </a:lnTo>
                    <a:cubicBezTo>
                      <a:pt x="32189" y="50621"/>
                      <a:pt x="40970" y="48497"/>
                      <a:pt x="49860" y="48497"/>
                    </a:cubicBezTo>
                    <a:cubicBezTo>
                      <a:pt x="50932" y="48497"/>
                      <a:pt x="52006" y="48528"/>
                      <a:pt x="53080" y="48590"/>
                    </a:cubicBezTo>
                    <a:cubicBezTo>
                      <a:pt x="53391" y="48605"/>
                      <a:pt x="53701" y="48630"/>
                      <a:pt x="54012" y="48649"/>
                    </a:cubicBezTo>
                    <a:cubicBezTo>
                      <a:pt x="54539" y="48689"/>
                      <a:pt x="55066" y="48728"/>
                      <a:pt x="55594" y="48782"/>
                    </a:cubicBezTo>
                    <a:cubicBezTo>
                      <a:pt x="55668" y="48792"/>
                      <a:pt x="55746" y="48802"/>
                      <a:pt x="55820" y="48807"/>
                    </a:cubicBezTo>
                    <a:cubicBezTo>
                      <a:pt x="57264" y="48960"/>
                      <a:pt x="58704" y="49172"/>
                      <a:pt x="60133" y="49433"/>
                    </a:cubicBezTo>
                    <a:cubicBezTo>
                      <a:pt x="60202" y="49448"/>
                      <a:pt x="60271" y="49453"/>
                      <a:pt x="60345" y="49462"/>
                    </a:cubicBezTo>
                    <a:cubicBezTo>
                      <a:pt x="69965" y="51266"/>
                      <a:pt x="78945" y="55564"/>
                      <a:pt x="86387" y="61927"/>
                    </a:cubicBezTo>
                    <a:cubicBezTo>
                      <a:pt x="90886" y="65767"/>
                      <a:pt x="96484" y="67777"/>
                      <a:pt x="102111" y="67777"/>
                    </a:cubicBezTo>
                    <a:cubicBezTo>
                      <a:pt x="106125" y="67777"/>
                      <a:pt x="110154" y="66754"/>
                      <a:pt x="113809" y="64642"/>
                    </a:cubicBezTo>
                    <a:lnTo>
                      <a:pt x="114420" y="64292"/>
                    </a:lnTo>
                    <a:cubicBezTo>
                      <a:pt x="128816" y="55983"/>
                      <a:pt x="130615" y="35958"/>
                      <a:pt x="117988" y="25140"/>
                    </a:cubicBezTo>
                    <a:cubicBezTo>
                      <a:pt x="102271" y="11685"/>
                      <a:pt x="82523" y="2809"/>
                      <a:pt x="60803" y="572"/>
                    </a:cubicBezTo>
                    <a:cubicBezTo>
                      <a:pt x="60596" y="552"/>
                      <a:pt x="60394" y="532"/>
                      <a:pt x="60192" y="513"/>
                    </a:cubicBezTo>
                    <a:cubicBezTo>
                      <a:pt x="59808" y="473"/>
                      <a:pt x="59423" y="439"/>
                      <a:pt x="59039" y="404"/>
                    </a:cubicBezTo>
                    <a:cubicBezTo>
                      <a:pt x="58531" y="360"/>
                      <a:pt x="58023" y="320"/>
                      <a:pt x="57511" y="281"/>
                    </a:cubicBezTo>
                    <a:lnTo>
                      <a:pt x="57171" y="256"/>
                    </a:lnTo>
                    <a:cubicBezTo>
                      <a:pt x="54739" y="86"/>
                      <a:pt x="52298" y="1"/>
                      <a:pt x="49853" y="1"/>
                    </a:cubicBezTo>
                    <a:close/>
                  </a:path>
                </a:pathLst>
              </a:custGeom>
              <a:solidFill>
                <a:srgbClr val="993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51"/>
              <p:cNvSpPr/>
              <p:nvPr/>
            </p:nvSpPr>
            <p:spPr>
              <a:xfrm>
                <a:off x="2565167" y="2090625"/>
                <a:ext cx="327379" cy="312740"/>
              </a:xfrm>
              <a:custGeom>
                <a:avLst/>
                <a:gdLst/>
                <a:ahLst/>
                <a:cxnLst/>
                <a:rect l="l" t="t" r="r" b="b"/>
                <a:pathLst>
                  <a:path w="101908" h="97351" extrusionOk="0">
                    <a:moveTo>
                      <a:pt x="77732" y="1"/>
                    </a:moveTo>
                    <a:cubicBezTo>
                      <a:pt x="75086" y="1"/>
                      <a:pt x="72377" y="446"/>
                      <a:pt x="69690" y="1397"/>
                    </a:cubicBezTo>
                    <a:cubicBezTo>
                      <a:pt x="52607" y="7449"/>
                      <a:pt x="37561" y="17814"/>
                      <a:pt x="25865" y="31175"/>
                    </a:cubicBezTo>
                    <a:cubicBezTo>
                      <a:pt x="25580" y="31476"/>
                      <a:pt x="25299" y="31776"/>
                      <a:pt x="25028" y="32097"/>
                    </a:cubicBezTo>
                    <a:cubicBezTo>
                      <a:pt x="9365" y="50441"/>
                      <a:pt x="646" y="73600"/>
                      <a:pt x="1" y="97350"/>
                    </a:cubicBezTo>
                    <a:lnTo>
                      <a:pt x="48536" y="97350"/>
                    </a:lnTo>
                    <a:cubicBezTo>
                      <a:pt x="49024" y="87503"/>
                      <a:pt x="52085" y="77956"/>
                      <a:pt x="57413" y="69662"/>
                    </a:cubicBezTo>
                    <a:lnTo>
                      <a:pt x="57418" y="69662"/>
                    </a:lnTo>
                    <a:cubicBezTo>
                      <a:pt x="64061" y="59371"/>
                      <a:pt x="73977" y="51382"/>
                      <a:pt x="85697" y="47183"/>
                    </a:cubicBezTo>
                    <a:cubicBezTo>
                      <a:pt x="95382" y="43708"/>
                      <a:pt x="101907" y="34605"/>
                      <a:pt x="101907" y="24310"/>
                    </a:cubicBezTo>
                    <a:cubicBezTo>
                      <a:pt x="101907" y="10473"/>
                      <a:pt x="90570" y="1"/>
                      <a:pt x="77732" y="1"/>
                    </a:cubicBezTo>
                    <a:close/>
                  </a:path>
                </a:pathLst>
              </a:custGeom>
              <a:solidFill>
                <a:srgbClr val="0066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29" name="Google Shape;1229;p51"/>
              <p:cNvSpPr/>
              <p:nvPr/>
            </p:nvSpPr>
            <p:spPr>
              <a:xfrm>
                <a:off x="2565073" y="2287538"/>
                <a:ext cx="218572" cy="409555"/>
              </a:xfrm>
              <a:custGeom>
                <a:avLst/>
                <a:gdLst/>
                <a:ahLst/>
                <a:cxnLst/>
                <a:rect l="l" t="t" r="r" b="b"/>
                <a:pathLst>
                  <a:path w="68038" h="127488" extrusionOk="0">
                    <a:moveTo>
                      <a:pt x="25598" y="0"/>
                    </a:moveTo>
                    <a:cubicBezTo>
                      <a:pt x="14413" y="0"/>
                      <a:pt x="3897" y="7831"/>
                      <a:pt x="1695" y="19943"/>
                    </a:cubicBezTo>
                    <a:cubicBezTo>
                      <a:pt x="567" y="26163"/>
                      <a:pt x="0" y="32466"/>
                      <a:pt x="5" y="38785"/>
                    </a:cubicBezTo>
                    <a:cubicBezTo>
                      <a:pt x="5" y="56877"/>
                      <a:pt x="4598" y="73900"/>
                      <a:pt x="12676" y="88745"/>
                    </a:cubicBezTo>
                    <a:lnTo>
                      <a:pt x="12696" y="88735"/>
                    </a:lnTo>
                    <a:cubicBezTo>
                      <a:pt x="13125" y="89533"/>
                      <a:pt x="13568" y="90327"/>
                      <a:pt x="14027" y="91120"/>
                    </a:cubicBezTo>
                    <a:cubicBezTo>
                      <a:pt x="22888" y="106463"/>
                      <a:pt x="35052" y="118705"/>
                      <a:pt x="49093" y="127488"/>
                    </a:cubicBezTo>
                    <a:cubicBezTo>
                      <a:pt x="44721" y="124742"/>
                      <a:pt x="40552" y="121677"/>
                      <a:pt x="36634" y="118316"/>
                    </a:cubicBezTo>
                    <a:cubicBezTo>
                      <a:pt x="24002" y="107503"/>
                      <a:pt x="25801" y="87473"/>
                      <a:pt x="40197" y="79164"/>
                    </a:cubicBezTo>
                    <a:lnTo>
                      <a:pt x="40808" y="78809"/>
                    </a:lnTo>
                    <a:cubicBezTo>
                      <a:pt x="44459" y="76702"/>
                      <a:pt x="48483" y="75681"/>
                      <a:pt x="52492" y="75681"/>
                    </a:cubicBezTo>
                    <a:cubicBezTo>
                      <a:pt x="58042" y="75681"/>
                      <a:pt x="63566" y="77637"/>
                      <a:pt x="68038" y="81377"/>
                    </a:cubicBezTo>
                    <a:cubicBezTo>
                      <a:pt x="63238" y="77256"/>
                      <a:pt x="59172" y="72353"/>
                      <a:pt x="56017" y="66877"/>
                    </a:cubicBezTo>
                    <a:cubicBezTo>
                      <a:pt x="55559" y="66083"/>
                      <a:pt x="55120" y="65280"/>
                      <a:pt x="54706" y="64472"/>
                    </a:cubicBezTo>
                    <a:cubicBezTo>
                      <a:pt x="54647" y="64349"/>
                      <a:pt x="54583" y="64221"/>
                      <a:pt x="54519" y="64092"/>
                    </a:cubicBezTo>
                    <a:cubicBezTo>
                      <a:pt x="54278" y="63619"/>
                      <a:pt x="54046" y="63141"/>
                      <a:pt x="53824" y="62663"/>
                    </a:cubicBezTo>
                    <a:cubicBezTo>
                      <a:pt x="53691" y="62392"/>
                      <a:pt x="53568" y="62116"/>
                      <a:pt x="53440" y="61840"/>
                    </a:cubicBezTo>
                    <a:cubicBezTo>
                      <a:pt x="53169" y="61239"/>
                      <a:pt x="52907" y="60637"/>
                      <a:pt x="52656" y="60031"/>
                    </a:cubicBezTo>
                    <a:cubicBezTo>
                      <a:pt x="52572" y="59824"/>
                      <a:pt x="52493" y="59612"/>
                      <a:pt x="52410" y="59400"/>
                    </a:cubicBezTo>
                    <a:cubicBezTo>
                      <a:pt x="52217" y="58903"/>
                      <a:pt x="52025" y="58400"/>
                      <a:pt x="51843" y="57902"/>
                    </a:cubicBezTo>
                    <a:cubicBezTo>
                      <a:pt x="48437" y="48484"/>
                      <a:pt x="47604" y="38331"/>
                      <a:pt x="49433" y="28484"/>
                    </a:cubicBezTo>
                    <a:cubicBezTo>
                      <a:pt x="51301" y="18459"/>
                      <a:pt x="46515" y="8366"/>
                      <a:pt x="37683" y="3270"/>
                    </a:cubicBezTo>
                    <a:cubicBezTo>
                      <a:pt x="33811" y="1033"/>
                      <a:pt x="29660" y="0"/>
                      <a:pt x="25598" y="0"/>
                    </a:cubicBezTo>
                    <a:close/>
                  </a:path>
                </a:pathLst>
              </a:custGeom>
              <a:solidFill>
                <a:srgbClr val="00B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230" name="Google Shape;1230;p51"/>
          <p:cNvSpPr txBox="1"/>
          <p:nvPr/>
        </p:nvSpPr>
        <p:spPr>
          <a:xfrm>
            <a:off x="1346607" y="1588086"/>
            <a:ext cx="2598741" cy="47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200" b="1" dirty="0">
                <a:solidFill>
                  <a:srgbClr val="0066FF"/>
                </a:solidFill>
                <a:latin typeface="Oswald"/>
                <a:ea typeface="Oswald"/>
                <a:cs typeface="Oswald"/>
                <a:sym typeface="Oswald"/>
              </a:rPr>
              <a:t>Main qualification</a:t>
            </a:r>
            <a:endParaRPr sz="2200" b="1" dirty="0">
              <a:solidFill>
                <a:srgbClr val="0066FF"/>
              </a:solidFill>
              <a:latin typeface="Oswald"/>
              <a:ea typeface="Oswald"/>
              <a:cs typeface="Oswald"/>
              <a:sym typeface="Oswald"/>
            </a:endParaRPr>
          </a:p>
        </p:txBody>
      </p:sp>
      <p:sp>
        <p:nvSpPr>
          <p:cNvPr id="1231" name="Google Shape;1231;p51"/>
          <p:cNvSpPr txBox="1"/>
          <p:nvPr/>
        </p:nvSpPr>
        <p:spPr>
          <a:xfrm>
            <a:off x="2368882" y="4063558"/>
            <a:ext cx="1899000" cy="47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200" b="1" dirty="0">
                <a:solidFill>
                  <a:srgbClr val="FFC000"/>
                </a:solidFill>
                <a:latin typeface="Oswald"/>
                <a:ea typeface="Oswald"/>
                <a:cs typeface="Oswald"/>
                <a:sym typeface="Oswald"/>
              </a:rPr>
              <a:t>Enrichment</a:t>
            </a:r>
            <a:endParaRPr sz="2200" b="1" dirty="0">
              <a:solidFill>
                <a:srgbClr val="FFC000"/>
              </a:solidFill>
              <a:latin typeface="Oswald"/>
              <a:ea typeface="Oswald"/>
              <a:cs typeface="Oswald"/>
              <a:sym typeface="Oswald"/>
            </a:endParaRPr>
          </a:p>
        </p:txBody>
      </p:sp>
      <p:sp>
        <p:nvSpPr>
          <p:cNvPr id="1232" name="Google Shape;1232;p51"/>
          <p:cNvSpPr txBox="1"/>
          <p:nvPr/>
        </p:nvSpPr>
        <p:spPr>
          <a:xfrm>
            <a:off x="5128054" y="1353531"/>
            <a:ext cx="2377008" cy="4785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None/>
            </a:pPr>
            <a:r>
              <a:rPr lang="en" sz="2200" b="1" dirty="0">
                <a:solidFill>
                  <a:srgbClr val="9933FF"/>
                </a:solidFill>
                <a:latin typeface="Oswald"/>
                <a:ea typeface="Oswald"/>
                <a:cs typeface="Oswald"/>
                <a:sym typeface="Oswald"/>
              </a:rPr>
              <a:t>English and maths</a:t>
            </a:r>
            <a:endParaRPr sz="2200" b="1" dirty="0">
              <a:solidFill>
                <a:srgbClr val="9933FF"/>
              </a:solidFill>
              <a:latin typeface="Oswald"/>
              <a:ea typeface="Oswald"/>
              <a:cs typeface="Oswald"/>
              <a:sym typeface="Oswald"/>
            </a:endParaRPr>
          </a:p>
        </p:txBody>
      </p:sp>
      <p:sp>
        <p:nvSpPr>
          <p:cNvPr id="1236" name="Google Shape;1236;p51"/>
          <p:cNvSpPr txBox="1"/>
          <p:nvPr/>
        </p:nvSpPr>
        <p:spPr>
          <a:xfrm>
            <a:off x="1272159" y="2580875"/>
            <a:ext cx="1899000" cy="4785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None/>
            </a:pPr>
            <a:r>
              <a:rPr lang="en" sz="2200" b="1" dirty="0">
                <a:solidFill>
                  <a:srgbClr val="00B050"/>
                </a:solidFill>
                <a:latin typeface="Oswald"/>
                <a:ea typeface="Oswald"/>
                <a:cs typeface="Oswald"/>
                <a:sym typeface="Oswald"/>
              </a:rPr>
              <a:t>Progression support</a:t>
            </a:r>
            <a:endParaRPr sz="2200" b="1" dirty="0">
              <a:solidFill>
                <a:srgbClr val="00B050"/>
              </a:solidFill>
              <a:latin typeface="Oswald"/>
              <a:ea typeface="Oswald"/>
              <a:cs typeface="Oswald"/>
              <a:sym typeface="Oswald"/>
            </a:endParaRPr>
          </a:p>
        </p:txBody>
      </p:sp>
      <p:sp>
        <p:nvSpPr>
          <p:cNvPr id="1237" name="Google Shape;1237;p51"/>
          <p:cNvSpPr txBox="1"/>
          <p:nvPr/>
        </p:nvSpPr>
        <p:spPr>
          <a:xfrm>
            <a:off x="4871227" y="3660203"/>
            <a:ext cx="1899000" cy="4785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1600"/>
              </a:spcAft>
              <a:buNone/>
            </a:pPr>
            <a:r>
              <a:rPr lang="en" sz="2200" b="1" dirty="0">
                <a:solidFill>
                  <a:srgbClr val="F42941"/>
                </a:solidFill>
                <a:latin typeface="Oswald"/>
                <a:ea typeface="Oswald"/>
                <a:cs typeface="Oswald"/>
                <a:sym typeface="Oswald"/>
              </a:rPr>
              <a:t>Work experience</a:t>
            </a:r>
            <a:endParaRPr sz="2200" b="1" dirty="0">
              <a:solidFill>
                <a:srgbClr val="F42941"/>
              </a:solidFill>
              <a:latin typeface="Oswald"/>
              <a:ea typeface="Oswald"/>
              <a:cs typeface="Oswald"/>
              <a:sym typeface="Oswald"/>
            </a:endParaRPr>
          </a:p>
        </p:txBody>
      </p:sp>
      <p:sp>
        <p:nvSpPr>
          <p:cNvPr id="1238" name="Google Shape;1238;p51"/>
          <p:cNvSpPr txBox="1"/>
          <p:nvPr/>
        </p:nvSpPr>
        <p:spPr>
          <a:xfrm>
            <a:off x="6110372" y="2332500"/>
            <a:ext cx="1899000" cy="4785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1600"/>
              </a:spcAft>
              <a:buNone/>
            </a:pPr>
            <a:r>
              <a:rPr lang="en" sz="2200" b="1" dirty="0">
                <a:solidFill>
                  <a:schemeClr val="bg2"/>
                </a:solidFill>
                <a:latin typeface="Oswald"/>
                <a:ea typeface="Oswald"/>
                <a:cs typeface="Oswald"/>
                <a:sym typeface="Oswald"/>
              </a:rPr>
              <a:t>Employment skills</a:t>
            </a:r>
            <a:endParaRPr sz="2200" b="1" dirty="0">
              <a:solidFill>
                <a:schemeClr val="bg2"/>
              </a:solidFill>
              <a:latin typeface="Oswald"/>
              <a:ea typeface="Oswald"/>
              <a:cs typeface="Oswald"/>
              <a:sym typeface="Oswald"/>
            </a:endParaRPr>
          </a:p>
        </p:txBody>
      </p:sp>
      <p:sp>
        <p:nvSpPr>
          <p:cNvPr id="1254" name="Google Shape;1254;p51"/>
          <p:cNvSpPr/>
          <p:nvPr/>
        </p:nvSpPr>
        <p:spPr>
          <a:xfrm>
            <a:off x="4094057" y="2464468"/>
            <a:ext cx="981300" cy="981300"/>
          </a:xfrm>
          <a:prstGeom prst="ellipse">
            <a:avLst/>
          </a:pr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Graphic 4" descr="School girl outline">
            <a:extLst>
              <a:ext uri="{FF2B5EF4-FFF2-40B4-BE49-F238E27FC236}">
                <a16:creationId xmlns:a16="http://schemas.microsoft.com/office/drawing/2014/main" id="{8AEE5096-EA15-4990-B846-48916BDAFC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36322" y="2448631"/>
            <a:ext cx="914400" cy="914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5620420" y="2275368"/>
            <a:ext cx="3421878" cy="34218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600" dirty="0"/>
              <a:t>Is this a positive thing? </a:t>
            </a:r>
            <a:endParaRPr sz="3600" dirty="0"/>
          </a:p>
        </p:txBody>
      </p:sp>
      <p:sp>
        <p:nvSpPr>
          <p:cNvPr id="6" name="Google Shape;1132;p47">
            <a:extLst>
              <a:ext uri="{FF2B5EF4-FFF2-40B4-BE49-F238E27FC236}">
                <a16:creationId xmlns:a16="http://schemas.microsoft.com/office/drawing/2014/main" id="{0398AA47-CB7B-4FBB-B4D5-DEA7A8B9C537}"/>
              </a:ext>
            </a:extLst>
          </p:cNvPr>
          <p:cNvSpPr/>
          <p:nvPr/>
        </p:nvSpPr>
        <p:spPr>
          <a:xfrm>
            <a:off x="3773900" y="-769088"/>
            <a:ext cx="3421878" cy="3421878"/>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Box 7">
            <a:extLst>
              <a:ext uri="{FF2B5EF4-FFF2-40B4-BE49-F238E27FC236}">
                <a16:creationId xmlns:a16="http://schemas.microsoft.com/office/drawing/2014/main" id="{600CD27F-597C-4AC5-9FBE-091C3DA5F7EA}"/>
              </a:ext>
            </a:extLst>
          </p:cNvPr>
          <p:cNvSpPr txBox="1"/>
          <p:nvPr/>
        </p:nvSpPr>
        <p:spPr>
          <a:xfrm>
            <a:off x="4143300" y="372153"/>
            <a:ext cx="2828261" cy="1477328"/>
          </a:xfrm>
          <a:prstGeom prst="rect">
            <a:avLst/>
          </a:prstGeom>
          <a:noFill/>
        </p:spPr>
        <p:txBody>
          <a:bodyPr wrap="square">
            <a:spAutoFit/>
          </a:bodyPr>
          <a:lstStyle/>
          <a:p>
            <a:r>
              <a:rPr lang="en-GB" sz="1800" dirty="0">
                <a:solidFill>
                  <a:schemeClr val="accent2"/>
                </a:solidFill>
                <a:latin typeface="+mn-lt"/>
              </a:rPr>
              <a:t>Prepare more thoroughly for the world of work and give you a better insight into what to expect at the workplace.</a:t>
            </a:r>
          </a:p>
        </p:txBody>
      </p:sp>
      <p:sp>
        <p:nvSpPr>
          <p:cNvPr id="9" name="TextBox 8">
            <a:extLst>
              <a:ext uri="{FF2B5EF4-FFF2-40B4-BE49-F238E27FC236}">
                <a16:creationId xmlns:a16="http://schemas.microsoft.com/office/drawing/2014/main" id="{3333E3C8-72AA-44F8-AB0D-03BDE540CFBF}"/>
              </a:ext>
            </a:extLst>
          </p:cNvPr>
          <p:cNvSpPr txBox="1"/>
          <p:nvPr/>
        </p:nvSpPr>
        <p:spPr>
          <a:xfrm>
            <a:off x="5917228" y="3161568"/>
            <a:ext cx="2828261" cy="1477328"/>
          </a:xfrm>
          <a:prstGeom prst="rect">
            <a:avLst/>
          </a:prstGeom>
          <a:noFill/>
        </p:spPr>
        <p:txBody>
          <a:bodyPr wrap="square">
            <a:spAutoFit/>
          </a:bodyPr>
          <a:lstStyle/>
          <a:p>
            <a:r>
              <a:rPr lang="en-GB" sz="1800" dirty="0">
                <a:solidFill>
                  <a:schemeClr val="accent2"/>
                </a:solidFill>
                <a:latin typeface="+mn-lt"/>
              </a:rPr>
              <a:t>Taking a more holistic approach and not just learning technical skills will help you to become a well-rounded individual.</a:t>
            </a:r>
          </a:p>
        </p:txBody>
      </p:sp>
      <p:sp>
        <p:nvSpPr>
          <p:cNvPr id="3" name="Cross 2">
            <a:extLst>
              <a:ext uri="{FF2B5EF4-FFF2-40B4-BE49-F238E27FC236}">
                <a16:creationId xmlns:a16="http://schemas.microsoft.com/office/drawing/2014/main" id="{B8B23815-5656-46A4-B413-BF529AE8EA7C}"/>
              </a:ext>
            </a:extLst>
          </p:cNvPr>
          <p:cNvSpPr/>
          <p:nvPr/>
        </p:nvSpPr>
        <p:spPr>
          <a:xfrm>
            <a:off x="4297030" y="3119038"/>
            <a:ext cx="931976" cy="931976"/>
          </a:xfrm>
          <a:prstGeom prst="plus">
            <a:avLst>
              <a:gd name="adj" fmla="val 326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1056167"/>
            <a:ext cx="4508457"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QUESTION</a:t>
            </a:r>
            <a:br>
              <a:rPr lang="en-GB" sz="3600" dirty="0"/>
            </a:br>
            <a:r>
              <a:rPr lang="en-GB" sz="3600" dirty="0"/>
              <a:t>Why is it important to achieve your English and Maths? </a:t>
            </a:r>
            <a:br>
              <a:rPr lang="en-GB" sz="3600" dirty="0"/>
            </a:br>
            <a:endParaRPr sz="3600" dirty="0"/>
          </a:p>
        </p:txBody>
      </p:sp>
      <p:pic>
        <p:nvPicPr>
          <p:cNvPr id="8" name="Picture 7" descr="A person with the hand on the chin&#10;&#10;Description automatically generated with medium confidence">
            <a:extLst>
              <a:ext uri="{FF2B5EF4-FFF2-40B4-BE49-F238E27FC236}">
                <a16:creationId xmlns:a16="http://schemas.microsoft.com/office/drawing/2014/main" id="{1E8CD006-D925-4DD1-A4CB-8822AFA54A5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5191575" y="689725"/>
            <a:ext cx="3565298" cy="44537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4" y="987277"/>
            <a:ext cx="3831923" cy="3831923"/>
          </a:xfrm>
          <a:prstGeom prst="ellipse">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6880200" cy="10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SPELLING MISTAKES 'COST MILLIONS' IN LOST ONLINE SALES</a:t>
            </a:r>
          </a:p>
        </p:txBody>
      </p:sp>
      <p:sp>
        <p:nvSpPr>
          <p:cNvPr id="831" name="Google Shape;831;p38"/>
          <p:cNvSpPr txBox="1">
            <a:spLocks noGrp="1"/>
          </p:cNvSpPr>
          <p:nvPr>
            <p:ph type="subTitle" idx="1"/>
          </p:nvPr>
        </p:nvSpPr>
        <p:spPr>
          <a:xfrm>
            <a:off x="719999" y="1672856"/>
            <a:ext cx="4369875" cy="259436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is because when you sell or communicate on the internet, 99% of the time it is done by the written word.“</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“millions of pounds worth of business is probably being lost each week due to simple spelling mistakes. A consumer might be wary of spam or phishing efforts, a misspelt word could be a killer issue."</a:t>
            </a:r>
          </a:p>
          <a:p>
            <a:pPr marL="0" lvl="0" indent="0" algn="l" rtl="0">
              <a:spcBef>
                <a:spcPts val="0"/>
              </a:spcBef>
              <a:spcAft>
                <a:spcPts val="0"/>
              </a:spcAft>
              <a:buNone/>
            </a:pPr>
            <a:endParaRPr lang="en-GB" dirty="0"/>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TextBox 19">
            <a:extLst>
              <a:ext uri="{FF2B5EF4-FFF2-40B4-BE49-F238E27FC236}">
                <a16:creationId xmlns:a16="http://schemas.microsoft.com/office/drawing/2014/main" id="{607198C0-6E1F-4F4A-B4AC-033EC1706417}"/>
              </a:ext>
            </a:extLst>
          </p:cNvPr>
          <p:cNvSpPr txBox="1"/>
          <p:nvPr/>
        </p:nvSpPr>
        <p:spPr>
          <a:xfrm>
            <a:off x="6323452" y="4851197"/>
            <a:ext cx="1972958" cy="261610"/>
          </a:xfrm>
          <a:prstGeom prst="rect">
            <a:avLst/>
          </a:prstGeom>
          <a:noFill/>
        </p:spPr>
        <p:txBody>
          <a:bodyPr wrap="square">
            <a:spAutoFit/>
          </a:bodyPr>
          <a:lstStyle/>
          <a:p>
            <a:r>
              <a:rPr lang="en-GB" sz="1100" dirty="0">
                <a:solidFill>
                  <a:schemeClr val="tx1"/>
                </a:solidFill>
                <a:latin typeface="+mn-lt"/>
                <a:cs typeface="Arial" panose="020B0604020202020204" pitchFamily="34" charset="0"/>
              </a:rPr>
              <a:t>Image source: The Sun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t>Why Maths &amp; English</a:t>
            </a:r>
            <a:endParaRPr sz="3600" dirty="0"/>
          </a:p>
        </p:txBody>
      </p:sp>
      <p:graphicFrame>
        <p:nvGraphicFramePr>
          <p:cNvPr id="12" name="Content Placeholder 2">
            <a:extLst>
              <a:ext uri="{FF2B5EF4-FFF2-40B4-BE49-F238E27FC236}">
                <a16:creationId xmlns:a16="http://schemas.microsoft.com/office/drawing/2014/main" id="{40B06AD4-F7E7-465C-9F9B-5D7D398828F4}"/>
              </a:ext>
            </a:extLst>
          </p:cNvPr>
          <p:cNvGraphicFramePr>
            <a:graphicFrameLocks/>
          </p:cNvGraphicFramePr>
          <p:nvPr>
            <p:extLst>
              <p:ext uri="{D42A27DB-BD31-4B8C-83A1-F6EECF244321}">
                <p14:modId xmlns:p14="http://schemas.microsoft.com/office/powerpoint/2010/main" val="1665441925"/>
              </p:ext>
            </p:extLst>
          </p:nvPr>
        </p:nvGraphicFramePr>
        <p:xfrm>
          <a:off x="4068726" y="63796"/>
          <a:ext cx="4770474" cy="48200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2565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1" name="Google Shape;1132;p47">
            <a:extLst>
              <a:ext uri="{FF2B5EF4-FFF2-40B4-BE49-F238E27FC236}">
                <a16:creationId xmlns:a16="http://schemas.microsoft.com/office/drawing/2014/main" id="{5CB34787-8361-4946-B785-83F0B43596F4}"/>
              </a:ext>
            </a:extLst>
          </p:cNvPr>
          <p:cNvSpPr/>
          <p:nvPr/>
        </p:nvSpPr>
        <p:spPr>
          <a:xfrm>
            <a:off x="5685244" y="2034235"/>
            <a:ext cx="3875818" cy="4100942"/>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55"/>
          <p:cNvSpPr txBox="1">
            <a:spLocks noGrp="1"/>
          </p:cNvSpPr>
          <p:nvPr>
            <p:ph type="title"/>
          </p:nvPr>
        </p:nvSpPr>
        <p:spPr>
          <a:xfrm>
            <a:off x="502653" y="433972"/>
            <a:ext cx="7977433" cy="160026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TOP TIPS TO HELP YOU SETTLE INTO COLLEGE</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2034235"/>
            <a:ext cx="4081129" cy="2246769"/>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latin typeface="+mn-lt"/>
              </a:rPr>
              <a:t>Have you recently started College (welcome by the way!) but maybe you’ve not quite got that ‘settled-in’ feeling yet? Don’t worry, that’s completely normal and will come in time.</a:t>
            </a:r>
          </a:p>
          <a:p>
            <a:pPr marL="285750" lvl="0" indent="-285750">
              <a:buClr>
                <a:schemeClr val="bg2"/>
              </a:buClr>
              <a:buFont typeface="Arial" panose="020B0604020202020204" pitchFamily="34" charset="0"/>
              <a:buChar char="•"/>
            </a:pPr>
            <a:endParaRPr lang="en-GB" dirty="0">
              <a:latin typeface="+mn-lt"/>
            </a:endParaRPr>
          </a:p>
          <a:p>
            <a:pPr marL="285750" lvl="0" indent="-285750">
              <a:buClr>
                <a:schemeClr val="bg2"/>
              </a:buClr>
              <a:buFont typeface="Arial" panose="020B0604020202020204" pitchFamily="34" charset="0"/>
              <a:buChar char="•"/>
            </a:pPr>
            <a:r>
              <a:rPr lang="en-GB" dirty="0">
                <a:latin typeface="+mn-lt"/>
              </a:rPr>
              <a:t>Jumping from school to college is daunting as there’s lots of new people to meet, a new campus to discover and a different way of studying to get to grips with. But all of this change can be exciting too.</a:t>
            </a:r>
          </a:p>
        </p:txBody>
      </p:sp>
      <p:pic>
        <p:nvPicPr>
          <p:cNvPr id="3" name="Picture 2" descr="A person jumping in the air&#10;&#10;Description automatically generated with medium confidence">
            <a:extLst>
              <a:ext uri="{FF2B5EF4-FFF2-40B4-BE49-F238E27FC236}">
                <a16:creationId xmlns:a16="http://schemas.microsoft.com/office/drawing/2014/main" id="{3D0970C4-ACB0-41FA-8783-F5471C0D282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4713477" y="510363"/>
            <a:ext cx="5256987" cy="4934996"/>
          </a:xfrm>
          <a:prstGeom prst="rect">
            <a:avLst/>
          </a:prstGeom>
        </p:spPr>
      </p:pic>
    </p:spTree>
  </p:cSld>
  <p:clrMapOvr>
    <a:masterClrMapping/>
  </p:clrMapOvr>
</p:sld>
</file>

<file path=ppt/theme/theme1.xml><?xml version="1.0" encoding="utf-8"?>
<a:theme xmlns:a="http://schemas.openxmlformats.org/drawingml/2006/main" name="Campaign Planning Tools by Slidesgo">
  <a:themeElements>
    <a:clrScheme name="Custom 10">
      <a:dk1>
        <a:srgbClr val="272727"/>
      </a:dk1>
      <a:lt1>
        <a:srgbClr val="F0F0F0"/>
      </a:lt1>
      <a:dk2>
        <a:srgbClr val="FF3399"/>
      </a:dk2>
      <a:lt2>
        <a:srgbClr val="666666"/>
      </a:lt2>
      <a:accent1>
        <a:srgbClr val="FF3399"/>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1239</Words>
  <Application>Microsoft Office PowerPoint</Application>
  <PresentationFormat>On-screen Show (16:9)</PresentationFormat>
  <Paragraphs>72</Paragraphs>
  <Slides>13</Slides>
  <Notes>12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Roboto</vt:lpstr>
      <vt:lpstr>Calibri</vt:lpstr>
      <vt:lpstr>Oswald</vt:lpstr>
      <vt:lpstr>Fira Sans Extra Condensed Medium</vt:lpstr>
      <vt:lpstr>Arial</vt:lpstr>
      <vt:lpstr>DM Sans</vt:lpstr>
      <vt:lpstr>Campaign Planning Tools by Slidesgo</vt:lpstr>
      <vt:lpstr>STAYING THE COURSE</vt:lpstr>
      <vt:lpstr>STUDY PROGRAMMES</vt:lpstr>
      <vt:lpstr>PowerPoint Presentation</vt:lpstr>
      <vt:lpstr>WHAT IS A STUDY PROGRAMME? </vt:lpstr>
      <vt:lpstr>DISCUSS Is this a positive thing? </vt:lpstr>
      <vt:lpstr>QUESTION Why is it important to achieve your English and Maths?  </vt:lpstr>
      <vt:lpstr>SPELLING MISTAKES 'COST MILLIONS' IN LOST ONLINE SALES</vt:lpstr>
      <vt:lpstr>Why Maths &amp; English</vt:lpstr>
      <vt:lpstr>TOP TIPS TO HELP YOU SETTLE INTO COLLEGE</vt:lpstr>
      <vt:lpstr>DISCUSS Do you have any worries or concerns? </vt:lpstr>
      <vt:lpstr>To support you through this change and to help you settle into college life quickly, here are some tips to help you:</vt:lpstr>
      <vt:lpstr>SUPPORT AVAILABLE TO YOU</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STAYING THE COURSE</dc:title>
  <dc:creator>Shaun Daubney</dc:creator>
  <cp:lastModifiedBy>Shaun Daubney</cp:lastModifiedBy>
  <cp:revision>25</cp:revision>
  <dcterms:modified xsi:type="dcterms:W3CDTF">2022-03-14T15:31:11Z</dcterms:modified>
</cp:coreProperties>
</file>